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1"/>
  </p:notesMasterIdLst>
  <p:sldIdLst>
    <p:sldId id="257" r:id="rId2"/>
    <p:sldId id="265" r:id="rId3"/>
    <p:sldId id="266" r:id="rId4"/>
    <p:sldId id="268" r:id="rId5"/>
    <p:sldId id="258" r:id="rId6"/>
    <p:sldId id="259" r:id="rId7"/>
    <p:sldId id="260" r:id="rId8"/>
    <p:sldId id="264" r:id="rId9"/>
    <p:sldId id="262" r:id="rId1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588" autoAdjust="0"/>
    <p:restoredTop sz="95513" autoAdjust="0"/>
  </p:normalViewPr>
  <p:slideViewPr>
    <p:cSldViewPr>
      <p:cViewPr varScale="1">
        <p:scale>
          <a:sx n="72" d="100"/>
          <a:sy n="72" d="100"/>
        </p:scale>
        <p:origin x="-414" y="-90"/>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p:cViewPr varScale="1">
        <p:scale>
          <a:sx n="56" d="100"/>
          <a:sy n="56" d="100"/>
        </p:scale>
        <p:origin x="-2838" y="-84"/>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F56D79A-4AFB-4E3E-8648-6306CEF4791A}" type="datetimeFigureOut">
              <a:rPr lang="en-US" smtClean="0"/>
              <a:t>3/19/2014</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FFE549D-37F4-4A66-96FD-2B3D4619CC7B}" type="slidenum">
              <a:rPr lang="en-US" smtClean="0"/>
              <a:t>‹#›</a:t>
            </a:fld>
            <a:endParaRPr lang="en-US" dirty="0"/>
          </a:p>
        </p:txBody>
      </p:sp>
    </p:spTree>
    <p:extLst>
      <p:ext uri="{BB962C8B-B14F-4D97-AF65-F5344CB8AC3E}">
        <p14:creationId xmlns:p14="http://schemas.microsoft.com/office/powerpoint/2010/main" val="363335457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lide Image Placeholder 1"/>
          <p:cNvSpPr>
            <a:spLocks noGrp="1" noRot="1" noChangeAspect="1" noTextEdit="1"/>
          </p:cNvSpPr>
          <p:nvPr>
            <p:ph type="sldImg"/>
          </p:nvPr>
        </p:nvSpPr>
        <p:spPr>
          <a:ln/>
        </p:spPr>
      </p:sp>
      <p:sp>
        <p:nvSpPr>
          <p:cNvPr id="23555" name="Notes Placeholder 2"/>
          <p:cNvSpPr>
            <a:spLocks noGrp="1"/>
          </p:cNvSpPr>
          <p:nvPr>
            <p:ph type="body" idx="1"/>
          </p:nvPr>
        </p:nvSpPr>
        <p:spPr>
          <a:noFill/>
        </p:spPr>
        <p:txBody>
          <a:bodyPr/>
          <a:lstStyle/>
          <a:p>
            <a:endParaRPr lang="en-US" altLang="en-US" dirty="0" smtClean="0"/>
          </a:p>
        </p:txBody>
      </p:sp>
      <p:sp>
        <p:nvSpPr>
          <p:cNvPr id="23556" name="Slide Number Placeholder 3"/>
          <p:cNvSpPr>
            <a:spLocks noGrp="1"/>
          </p:cNvSpPr>
          <p:nvPr>
            <p:ph type="sldNum" sz="quarter" idx="5"/>
          </p:nvPr>
        </p:nvSpPr>
        <p:spPr>
          <a:noFill/>
        </p:spPr>
        <p:txBody>
          <a:bodyPr/>
          <a:lstStyle>
            <a:lvl1pPr>
              <a:defRPr sz="2400" b="1">
                <a:solidFill>
                  <a:schemeClr val="tx1"/>
                </a:solidFill>
                <a:latin typeface="Arial" charset="0"/>
              </a:defRPr>
            </a:lvl1pPr>
            <a:lvl2pPr marL="729057" indent="-280406">
              <a:defRPr sz="2400" b="1">
                <a:solidFill>
                  <a:schemeClr val="tx1"/>
                </a:solidFill>
                <a:latin typeface="Arial" charset="0"/>
              </a:defRPr>
            </a:lvl2pPr>
            <a:lvl3pPr marL="1121626" indent="-224325">
              <a:defRPr sz="2400" b="1">
                <a:solidFill>
                  <a:schemeClr val="tx1"/>
                </a:solidFill>
                <a:latin typeface="Arial" charset="0"/>
              </a:defRPr>
            </a:lvl3pPr>
            <a:lvl4pPr marL="1570276" indent="-224325">
              <a:defRPr sz="2400" b="1">
                <a:solidFill>
                  <a:schemeClr val="tx1"/>
                </a:solidFill>
                <a:latin typeface="Arial" charset="0"/>
              </a:defRPr>
            </a:lvl4pPr>
            <a:lvl5pPr marL="2018927" indent="-224325">
              <a:defRPr sz="2400" b="1">
                <a:solidFill>
                  <a:schemeClr val="tx1"/>
                </a:solidFill>
                <a:latin typeface="Arial" charset="0"/>
              </a:defRPr>
            </a:lvl5pPr>
            <a:lvl6pPr marL="2467577" indent="-224325" eaLnBrk="0" fontAlgn="base" hangingPunct="0">
              <a:spcBef>
                <a:spcPct val="0"/>
              </a:spcBef>
              <a:spcAft>
                <a:spcPct val="0"/>
              </a:spcAft>
              <a:defRPr sz="2400" b="1">
                <a:solidFill>
                  <a:schemeClr val="tx1"/>
                </a:solidFill>
                <a:latin typeface="Arial" charset="0"/>
              </a:defRPr>
            </a:lvl6pPr>
            <a:lvl7pPr marL="2916227" indent="-224325" eaLnBrk="0" fontAlgn="base" hangingPunct="0">
              <a:spcBef>
                <a:spcPct val="0"/>
              </a:spcBef>
              <a:spcAft>
                <a:spcPct val="0"/>
              </a:spcAft>
              <a:defRPr sz="2400" b="1">
                <a:solidFill>
                  <a:schemeClr val="tx1"/>
                </a:solidFill>
                <a:latin typeface="Arial" charset="0"/>
              </a:defRPr>
            </a:lvl7pPr>
            <a:lvl8pPr marL="3364878" indent="-224325" eaLnBrk="0" fontAlgn="base" hangingPunct="0">
              <a:spcBef>
                <a:spcPct val="0"/>
              </a:spcBef>
              <a:spcAft>
                <a:spcPct val="0"/>
              </a:spcAft>
              <a:defRPr sz="2400" b="1">
                <a:solidFill>
                  <a:schemeClr val="tx1"/>
                </a:solidFill>
                <a:latin typeface="Arial" charset="0"/>
              </a:defRPr>
            </a:lvl8pPr>
            <a:lvl9pPr marL="3813528" indent="-224325" eaLnBrk="0" fontAlgn="base" hangingPunct="0">
              <a:spcBef>
                <a:spcPct val="0"/>
              </a:spcBef>
              <a:spcAft>
                <a:spcPct val="0"/>
              </a:spcAft>
              <a:defRPr sz="2400" b="1">
                <a:solidFill>
                  <a:schemeClr val="tx1"/>
                </a:solidFill>
                <a:latin typeface="Arial" charset="0"/>
              </a:defRPr>
            </a:lvl9pPr>
          </a:lstStyle>
          <a:p>
            <a:fld id="{F69823FC-3063-4331-A73C-5FBF9C6200AF}" type="slidenum">
              <a:rPr lang="en-US" altLang="en-US" sz="1200" b="0">
                <a:latin typeface="Times" charset="0"/>
              </a:rPr>
              <a:pPr/>
              <a:t>1</a:t>
            </a:fld>
            <a:endParaRPr lang="en-US" altLang="en-US" sz="1200" b="0" dirty="0">
              <a:latin typeface="Times"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Slide Image Placeholder 1"/>
          <p:cNvSpPr>
            <a:spLocks noGrp="1" noRot="1" noChangeAspect="1" noTextEdit="1"/>
          </p:cNvSpPr>
          <p:nvPr>
            <p:ph type="sldImg"/>
          </p:nvPr>
        </p:nvSpPr>
        <p:spPr>
          <a:ln/>
        </p:spPr>
      </p:sp>
      <p:sp>
        <p:nvSpPr>
          <p:cNvPr id="24579" name="Notes Placeholder 2"/>
          <p:cNvSpPr>
            <a:spLocks noGrp="1"/>
          </p:cNvSpPr>
          <p:nvPr>
            <p:ph type="body" idx="1"/>
          </p:nvPr>
        </p:nvSpPr>
        <p:spPr>
          <a:noFill/>
        </p:spPr>
        <p:txBody>
          <a:bodyPr/>
          <a:lstStyle/>
          <a:p>
            <a:endParaRPr lang="en-US" altLang="en-US" b="0" dirty="0" smtClean="0">
              <a:solidFill>
                <a:srgbClr val="FF0000"/>
              </a:solidFill>
            </a:endParaRPr>
          </a:p>
        </p:txBody>
      </p:sp>
      <p:sp>
        <p:nvSpPr>
          <p:cNvPr id="24580" name="Slide Number Placeholder 3"/>
          <p:cNvSpPr>
            <a:spLocks noGrp="1"/>
          </p:cNvSpPr>
          <p:nvPr>
            <p:ph type="sldNum" sz="quarter" idx="5"/>
          </p:nvPr>
        </p:nvSpPr>
        <p:spPr>
          <a:noFill/>
        </p:spPr>
        <p:txBody>
          <a:bodyPr/>
          <a:lstStyle>
            <a:lvl1pPr>
              <a:defRPr sz="2400" b="1">
                <a:solidFill>
                  <a:schemeClr val="tx1"/>
                </a:solidFill>
                <a:latin typeface="Arial" charset="0"/>
              </a:defRPr>
            </a:lvl1pPr>
            <a:lvl2pPr marL="729057" indent="-280406">
              <a:defRPr sz="2400" b="1">
                <a:solidFill>
                  <a:schemeClr val="tx1"/>
                </a:solidFill>
                <a:latin typeface="Arial" charset="0"/>
              </a:defRPr>
            </a:lvl2pPr>
            <a:lvl3pPr marL="1121626" indent="-224325">
              <a:defRPr sz="2400" b="1">
                <a:solidFill>
                  <a:schemeClr val="tx1"/>
                </a:solidFill>
                <a:latin typeface="Arial" charset="0"/>
              </a:defRPr>
            </a:lvl3pPr>
            <a:lvl4pPr marL="1570276" indent="-224325">
              <a:defRPr sz="2400" b="1">
                <a:solidFill>
                  <a:schemeClr val="tx1"/>
                </a:solidFill>
                <a:latin typeface="Arial" charset="0"/>
              </a:defRPr>
            </a:lvl4pPr>
            <a:lvl5pPr marL="2018927" indent="-224325">
              <a:defRPr sz="2400" b="1">
                <a:solidFill>
                  <a:schemeClr val="tx1"/>
                </a:solidFill>
                <a:latin typeface="Arial" charset="0"/>
              </a:defRPr>
            </a:lvl5pPr>
            <a:lvl6pPr marL="2467577" indent="-224325" eaLnBrk="0" fontAlgn="base" hangingPunct="0">
              <a:spcBef>
                <a:spcPct val="0"/>
              </a:spcBef>
              <a:spcAft>
                <a:spcPct val="0"/>
              </a:spcAft>
              <a:defRPr sz="2400" b="1">
                <a:solidFill>
                  <a:schemeClr val="tx1"/>
                </a:solidFill>
                <a:latin typeface="Arial" charset="0"/>
              </a:defRPr>
            </a:lvl6pPr>
            <a:lvl7pPr marL="2916227" indent="-224325" eaLnBrk="0" fontAlgn="base" hangingPunct="0">
              <a:spcBef>
                <a:spcPct val="0"/>
              </a:spcBef>
              <a:spcAft>
                <a:spcPct val="0"/>
              </a:spcAft>
              <a:defRPr sz="2400" b="1">
                <a:solidFill>
                  <a:schemeClr val="tx1"/>
                </a:solidFill>
                <a:latin typeface="Arial" charset="0"/>
              </a:defRPr>
            </a:lvl7pPr>
            <a:lvl8pPr marL="3364878" indent="-224325" eaLnBrk="0" fontAlgn="base" hangingPunct="0">
              <a:spcBef>
                <a:spcPct val="0"/>
              </a:spcBef>
              <a:spcAft>
                <a:spcPct val="0"/>
              </a:spcAft>
              <a:defRPr sz="2400" b="1">
                <a:solidFill>
                  <a:schemeClr val="tx1"/>
                </a:solidFill>
                <a:latin typeface="Arial" charset="0"/>
              </a:defRPr>
            </a:lvl8pPr>
            <a:lvl9pPr marL="3813528" indent="-224325" eaLnBrk="0" fontAlgn="base" hangingPunct="0">
              <a:spcBef>
                <a:spcPct val="0"/>
              </a:spcBef>
              <a:spcAft>
                <a:spcPct val="0"/>
              </a:spcAft>
              <a:defRPr sz="2400" b="1">
                <a:solidFill>
                  <a:schemeClr val="tx1"/>
                </a:solidFill>
                <a:latin typeface="Arial" charset="0"/>
              </a:defRPr>
            </a:lvl9pPr>
          </a:lstStyle>
          <a:p>
            <a:fld id="{3F33E990-B518-4228-A528-8574D8334935}" type="slidenum">
              <a:rPr lang="en-US" altLang="en-US" sz="1200" b="0">
                <a:latin typeface="Times" charset="0"/>
              </a:rPr>
              <a:pPr/>
              <a:t>2</a:t>
            </a:fld>
            <a:endParaRPr lang="en-US" altLang="en-US" sz="1200" b="0" dirty="0">
              <a:latin typeface="Times"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Slide Image Placeholder 1"/>
          <p:cNvSpPr>
            <a:spLocks noGrp="1" noRot="1" noChangeAspect="1" noTextEdit="1"/>
          </p:cNvSpPr>
          <p:nvPr>
            <p:ph type="sldImg"/>
          </p:nvPr>
        </p:nvSpPr>
        <p:spPr>
          <a:ln/>
        </p:spPr>
      </p:sp>
      <p:sp>
        <p:nvSpPr>
          <p:cNvPr id="24579" name="Notes Placeholder 2"/>
          <p:cNvSpPr>
            <a:spLocks noGrp="1"/>
          </p:cNvSpPr>
          <p:nvPr>
            <p:ph type="body" idx="1"/>
          </p:nvPr>
        </p:nvSpPr>
        <p:spPr>
          <a:noFill/>
        </p:spPr>
        <p:txBody>
          <a:bodyPr/>
          <a:lstStyle/>
          <a:p>
            <a:endParaRPr lang="en-US" altLang="en-US" b="0" dirty="0" smtClean="0">
              <a:solidFill>
                <a:srgbClr val="FF0000"/>
              </a:solidFill>
            </a:endParaRPr>
          </a:p>
        </p:txBody>
      </p:sp>
      <p:sp>
        <p:nvSpPr>
          <p:cNvPr id="24580" name="Slide Number Placeholder 3"/>
          <p:cNvSpPr>
            <a:spLocks noGrp="1"/>
          </p:cNvSpPr>
          <p:nvPr>
            <p:ph type="sldNum" sz="quarter" idx="5"/>
          </p:nvPr>
        </p:nvSpPr>
        <p:spPr>
          <a:noFill/>
        </p:spPr>
        <p:txBody>
          <a:bodyPr/>
          <a:lstStyle>
            <a:lvl1pPr>
              <a:defRPr sz="2400" b="1">
                <a:solidFill>
                  <a:schemeClr val="tx1"/>
                </a:solidFill>
                <a:latin typeface="Arial" charset="0"/>
              </a:defRPr>
            </a:lvl1pPr>
            <a:lvl2pPr marL="729057" indent="-280406">
              <a:defRPr sz="2400" b="1">
                <a:solidFill>
                  <a:schemeClr val="tx1"/>
                </a:solidFill>
                <a:latin typeface="Arial" charset="0"/>
              </a:defRPr>
            </a:lvl2pPr>
            <a:lvl3pPr marL="1121626" indent="-224325">
              <a:defRPr sz="2400" b="1">
                <a:solidFill>
                  <a:schemeClr val="tx1"/>
                </a:solidFill>
                <a:latin typeface="Arial" charset="0"/>
              </a:defRPr>
            </a:lvl3pPr>
            <a:lvl4pPr marL="1570276" indent="-224325">
              <a:defRPr sz="2400" b="1">
                <a:solidFill>
                  <a:schemeClr val="tx1"/>
                </a:solidFill>
                <a:latin typeface="Arial" charset="0"/>
              </a:defRPr>
            </a:lvl4pPr>
            <a:lvl5pPr marL="2018927" indent="-224325">
              <a:defRPr sz="2400" b="1">
                <a:solidFill>
                  <a:schemeClr val="tx1"/>
                </a:solidFill>
                <a:latin typeface="Arial" charset="0"/>
              </a:defRPr>
            </a:lvl5pPr>
            <a:lvl6pPr marL="2467577" indent="-224325" eaLnBrk="0" fontAlgn="base" hangingPunct="0">
              <a:spcBef>
                <a:spcPct val="0"/>
              </a:spcBef>
              <a:spcAft>
                <a:spcPct val="0"/>
              </a:spcAft>
              <a:defRPr sz="2400" b="1">
                <a:solidFill>
                  <a:schemeClr val="tx1"/>
                </a:solidFill>
                <a:latin typeface="Arial" charset="0"/>
              </a:defRPr>
            </a:lvl6pPr>
            <a:lvl7pPr marL="2916227" indent="-224325" eaLnBrk="0" fontAlgn="base" hangingPunct="0">
              <a:spcBef>
                <a:spcPct val="0"/>
              </a:spcBef>
              <a:spcAft>
                <a:spcPct val="0"/>
              </a:spcAft>
              <a:defRPr sz="2400" b="1">
                <a:solidFill>
                  <a:schemeClr val="tx1"/>
                </a:solidFill>
                <a:latin typeface="Arial" charset="0"/>
              </a:defRPr>
            </a:lvl7pPr>
            <a:lvl8pPr marL="3364878" indent="-224325" eaLnBrk="0" fontAlgn="base" hangingPunct="0">
              <a:spcBef>
                <a:spcPct val="0"/>
              </a:spcBef>
              <a:spcAft>
                <a:spcPct val="0"/>
              </a:spcAft>
              <a:defRPr sz="2400" b="1">
                <a:solidFill>
                  <a:schemeClr val="tx1"/>
                </a:solidFill>
                <a:latin typeface="Arial" charset="0"/>
              </a:defRPr>
            </a:lvl8pPr>
            <a:lvl9pPr marL="3813528" indent="-224325" eaLnBrk="0" fontAlgn="base" hangingPunct="0">
              <a:spcBef>
                <a:spcPct val="0"/>
              </a:spcBef>
              <a:spcAft>
                <a:spcPct val="0"/>
              </a:spcAft>
              <a:defRPr sz="2400" b="1">
                <a:solidFill>
                  <a:schemeClr val="tx1"/>
                </a:solidFill>
                <a:latin typeface="Arial" charset="0"/>
              </a:defRPr>
            </a:lvl9pPr>
          </a:lstStyle>
          <a:p>
            <a:fld id="{3F33E990-B518-4228-A528-8574D8334935}" type="slidenum">
              <a:rPr lang="en-US" altLang="en-US" sz="1200" b="0">
                <a:latin typeface="Times" charset="0"/>
              </a:rPr>
              <a:pPr/>
              <a:t>3</a:t>
            </a:fld>
            <a:endParaRPr lang="en-US" altLang="en-US" sz="1200" b="0" dirty="0">
              <a:latin typeface="Times"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Slide Image Placeholder 1"/>
          <p:cNvSpPr>
            <a:spLocks noGrp="1" noRot="1" noChangeAspect="1" noTextEdit="1"/>
          </p:cNvSpPr>
          <p:nvPr>
            <p:ph type="sldImg"/>
          </p:nvPr>
        </p:nvSpPr>
        <p:spPr>
          <a:ln/>
        </p:spPr>
      </p:sp>
      <p:sp>
        <p:nvSpPr>
          <p:cNvPr id="24579" name="Notes Placeholder 2"/>
          <p:cNvSpPr>
            <a:spLocks noGrp="1"/>
          </p:cNvSpPr>
          <p:nvPr>
            <p:ph type="body" idx="1"/>
          </p:nvPr>
        </p:nvSpPr>
        <p:spPr>
          <a:noFill/>
        </p:spPr>
        <p:txBody>
          <a:bodyPr/>
          <a:lstStyle/>
          <a:p>
            <a:r>
              <a:rPr lang="en-US" altLang="en-US" baseline="0" dirty="0" smtClean="0"/>
              <a:t>Maine Health Management Coalition previously facilitated a V-BID workgroup in 2011.  The V-BID workgroup hasn’t met for a couple of years but now that we have a more defined path for V-BID, we will reconvene the group.</a:t>
            </a:r>
          </a:p>
          <a:p>
            <a:endParaRPr lang="en-US" altLang="en-US" baseline="0" dirty="0" smtClean="0"/>
          </a:p>
          <a:p>
            <a:r>
              <a:rPr lang="en-US" altLang="en-US" baseline="0" dirty="0" smtClean="0"/>
              <a:t>Under the SIM, Maine Health Management Coalition has responsibility for creating a means to rank Health Insurance Plans according to adopted V-BID metrics.</a:t>
            </a:r>
          </a:p>
          <a:p>
            <a:endParaRPr lang="en-US" altLang="en-US" baseline="0" dirty="0" smtClean="0"/>
          </a:p>
          <a:p>
            <a:r>
              <a:rPr lang="en-US" altLang="en-US" baseline="0" dirty="0" smtClean="0"/>
              <a:t>As organizations begin to switch their benefit designs it’s important that employees are supportive of the changes.  MHMC is developing materials and providing opportunities for education.</a:t>
            </a:r>
          </a:p>
        </p:txBody>
      </p:sp>
      <p:sp>
        <p:nvSpPr>
          <p:cNvPr id="24580" name="Slide Number Placeholder 3"/>
          <p:cNvSpPr>
            <a:spLocks noGrp="1"/>
          </p:cNvSpPr>
          <p:nvPr>
            <p:ph type="sldNum" sz="quarter" idx="5"/>
          </p:nvPr>
        </p:nvSpPr>
        <p:spPr>
          <a:noFill/>
        </p:spPr>
        <p:txBody>
          <a:bodyPr/>
          <a:lstStyle>
            <a:lvl1pPr>
              <a:defRPr sz="2400" b="1">
                <a:solidFill>
                  <a:schemeClr val="tx1"/>
                </a:solidFill>
                <a:latin typeface="Arial" charset="0"/>
              </a:defRPr>
            </a:lvl1pPr>
            <a:lvl2pPr marL="729057" indent="-280406">
              <a:defRPr sz="2400" b="1">
                <a:solidFill>
                  <a:schemeClr val="tx1"/>
                </a:solidFill>
                <a:latin typeface="Arial" charset="0"/>
              </a:defRPr>
            </a:lvl2pPr>
            <a:lvl3pPr marL="1121626" indent="-224325">
              <a:defRPr sz="2400" b="1">
                <a:solidFill>
                  <a:schemeClr val="tx1"/>
                </a:solidFill>
                <a:latin typeface="Arial" charset="0"/>
              </a:defRPr>
            </a:lvl3pPr>
            <a:lvl4pPr marL="1570276" indent="-224325">
              <a:defRPr sz="2400" b="1">
                <a:solidFill>
                  <a:schemeClr val="tx1"/>
                </a:solidFill>
                <a:latin typeface="Arial" charset="0"/>
              </a:defRPr>
            </a:lvl4pPr>
            <a:lvl5pPr marL="2018927" indent="-224325">
              <a:defRPr sz="2400" b="1">
                <a:solidFill>
                  <a:schemeClr val="tx1"/>
                </a:solidFill>
                <a:latin typeface="Arial" charset="0"/>
              </a:defRPr>
            </a:lvl5pPr>
            <a:lvl6pPr marL="2467577" indent="-224325" eaLnBrk="0" fontAlgn="base" hangingPunct="0">
              <a:spcBef>
                <a:spcPct val="0"/>
              </a:spcBef>
              <a:spcAft>
                <a:spcPct val="0"/>
              </a:spcAft>
              <a:defRPr sz="2400" b="1">
                <a:solidFill>
                  <a:schemeClr val="tx1"/>
                </a:solidFill>
                <a:latin typeface="Arial" charset="0"/>
              </a:defRPr>
            </a:lvl6pPr>
            <a:lvl7pPr marL="2916227" indent="-224325" eaLnBrk="0" fontAlgn="base" hangingPunct="0">
              <a:spcBef>
                <a:spcPct val="0"/>
              </a:spcBef>
              <a:spcAft>
                <a:spcPct val="0"/>
              </a:spcAft>
              <a:defRPr sz="2400" b="1">
                <a:solidFill>
                  <a:schemeClr val="tx1"/>
                </a:solidFill>
                <a:latin typeface="Arial" charset="0"/>
              </a:defRPr>
            </a:lvl7pPr>
            <a:lvl8pPr marL="3364878" indent="-224325" eaLnBrk="0" fontAlgn="base" hangingPunct="0">
              <a:spcBef>
                <a:spcPct val="0"/>
              </a:spcBef>
              <a:spcAft>
                <a:spcPct val="0"/>
              </a:spcAft>
              <a:defRPr sz="2400" b="1">
                <a:solidFill>
                  <a:schemeClr val="tx1"/>
                </a:solidFill>
                <a:latin typeface="Arial" charset="0"/>
              </a:defRPr>
            </a:lvl8pPr>
            <a:lvl9pPr marL="3813528" indent="-224325" eaLnBrk="0" fontAlgn="base" hangingPunct="0">
              <a:spcBef>
                <a:spcPct val="0"/>
              </a:spcBef>
              <a:spcAft>
                <a:spcPct val="0"/>
              </a:spcAft>
              <a:defRPr sz="2400" b="1">
                <a:solidFill>
                  <a:schemeClr val="tx1"/>
                </a:solidFill>
                <a:latin typeface="Arial" charset="0"/>
              </a:defRPr>
            </a:lvl9pPr>
          </a:lstStyle>
          <a:p>
            <a:fld id="{3F33E990-B518-4228-A528-8574D8334935}" type="slidenum">
              <a:rPr lang="en-US" altLang="en-US" sz="1200" b="0">
                <a:latin typeface="Times" charset="0"/>
              </a:rPr>
              <a:pPr/>
              <a:t>5</a:t>
            </a:fld>
            <a:endParaRPr lang="en-US" altLang="en-US" sz="1200" b="0" dirty="0">
              <a:latin typeface="Times"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Slide Image Placeholder 1"/>
          <p:cNvSpPr>
            <a:spLocks noGrp="1" noRot="1" noChangeAspect="1" noTextEdit="1"/>
          </p:cNvSpPr>
          <p:nvPr>
            <p:ph type="sldImg"/>
          </p:nvPr>
        </p:nvSpPr>
        <p:spPr>
          <a:ln/>
        </p:spPr>
      </p:sp>
      <p:sp>
        <p:nvSpPr>
          <p:cNvPr id="24579" name="Notes Placeholder 2"/>
          <p:cNvSpPr>
            <a:spLocks noGrp="1"/>
          </p:cNvSpPr>
          <p:nvPr>
            <p:ph type="body" idx="1"/>
          </p:nvPr>
        </p:nvSpPr>
        <p:spPr>
          <a:noFill/>
        </p:spPr>
        <p:txBody>
          <a:bodyPr/>
          <a:lstStyle/>
          <a:p>
            <a:r>
              <a:rPr lang="en-US" altLang="en-US" dirty="0" smtClean="0"/>
              <a:t>The V-BID Workgroup will be comprised</a:t>
            </a:r>
            <a:r>
              <a:rPr lang="en-US" altLang="en-US" baseline="0" dirty="0" smtClean="0"/>
              <a:t> of Health Plans, Providers and Plan Sponsors (Employers).   We’re planning to reconvene this workgroup within the next few months.  If anyone here is interested in participating, please let us know as we are currently in the process of identifying members for this workgroup.</a:t>
            </a:r>
          </a:p>
          <a:p>
            <a:r>
              <a:rPr lang="en-US" altLang="en-US" baseline="0" dirty="0" smtClean="0"/>
              <a:t>The focus of this workgroup will be to review models currently being piloted or in place to identify best practices, explore opportunities to align patients’ out of pocket costs with the value of services provided.  We will also discuss opportunities that have been identified by the Healthcare Cost Workgroups and the ACI Workgroup.  </a:t>
            </a:r>
          </a:p>
          <a:p>
            <a:r>
              <a:rPr lang="en-US" altLang="en-US" baseline="0" dirty="0" smtClean="0"/>
              <a:t>Through the V-BID work group, we’re also planning to identify administrative efficiencies for improvement to reduce the amount of paperwork required of providers.  (i.e. credentialing and provider enrollment, referral requests, prior authorization processes, payment remittance advice)</a:t>
            </a:r>
            <a:endParaRPr lang="en-US" altLang="en-US" dirty="0" smtClean="0"/>
          </a:p>
          <a:p>
            <a:endParaRPr lang="en-US" altLang="en-US" dirty="0" smtClean="0"/>
          </a:p>
        </p:txBody>
      </p:sp>
      <p:sp>
        <p:nvSpPr>
          <p:cNvPr id="24580" name="Slide Number Placeholder 3"/>
          <p:cNvSpPr>
            <a:spLocks noGrp="1"/>
          </p:cNvSpPr>
          <p:nvPr>
            <p:ph type="sldNum" sz="quarter" idx="5"/>
          </p:nvPr>
        </p:nvSpPr>
        <p:spPr>
          <a:noFill/>
        </p:spPr>
        <p:txBody>
          <a:bodyPr/>
          <a:lstStyle>
            <a:lvl1pPr>
              <a:defRPr sz="2400" b="1">
                <a:solidFill>
                  <a:schemeClr val="tx1"/>
                </a:solidFill>
                <a:latin typeface="Arial" charset="0"/>
              </a:defRPr>
            </a:lvl1pPr>
            <a:lvl2pPr marL="729057" indent="-280406">
              <a:defRPr sz="2400" b="1">
                <a:solidFill>
                  <a:schemeClr val="tx1"/>
                </a:solidFill>
                <a:latin typeface="Arial" charset="0"/>
              </a:defRPr>
            </a:lvl2pPr>
            <a:lvl3pPr marL="1121626" indent="-224325">
              <a:defRPr sz="2400" b="1">
                <a:solidFill>
                  <a:schemeClr val="tx1"/>
                </a:solidFill>
                <a:latin typeface="Arial" charset="0"/>
              </a:defRPr>
            </a:lvl3pPr>
            <a:lvl4pPr marL="1570276" indent="-224325">
              <a:defRPr sz="2400" b="1">
                <a:solidFill>
                  <a:schemeClr val="tx1"/>
                </a:solidFill>
                <a:latin typeface="Arial" charset="0"/>
              </a:defRPr>
            </a:lvl4pPr>
            <a:lvl5pPr marL="2018927" indent="-224325">
              <a:defRPr sz="2400" b="1">
                <a:solidFill>
                  <a:schemeClr val="tx1"/>
                </a:solidFill>
                <a:latin typeface="Arial" charset="0"/>
              </a:defRPr>
            </a:lvl5pPr>
            <a:lvl6pPr marL="2467577" indent="-224325" eaLnBrk="0" fontAlgn="base" hangingPunct="0">
              <a:spcBef>
                <a:spcPct val="0"/>
              </a:spcBef>
              <a:spcAft>
                <a:spcPct val="0"/>
              </a:spcAft>
              <a:defRPr sz="2400" b="1">
                <a:solidFill>
                  <a:schemeClr val="tx1"/>
                </a:solidFill>
                <a:latin typeface="Arial" charset="0"/>
              </a:defRPr>
            </a:lvl6pPr>
            <a:lvl7pPr marL="2916227" indent="-224325" eaLnBrk="0" fontAlgn="base" hangingPunct="0">
              <a:spcBef>
                <a:spcPct val="0"/>
              </a:spcBef>
              <a:spcAft>
                <a:spcPct val="0"/>
              </a:spcAft>
              <a:defRPr sz="2400" b="1">
                <a:solidFill>
                  <a:schemeClr val="tx1"/>
                </a:solidFill>
                <a:latin typeface="Arial" charset="0"/>
              </a:defRPr>
            </a:lvl7pPr>
            <a:lvl8pPr marL="3364878" indent="-224325" eaLnBrk="0" fontAlgn="base" hangingPunct="0">
              <a:spcBef>
                <a:spcPct val="0"/>
              </a:spcBef>
              <a:spcAft>
                <a:spcPct val="0"/>
              </a:spcAft>
              <a:defRPr sz="2400" b="1">
                <a:solidFill>
                  <a:schemeClr val="tx1"/>
                </a:solidFill>
                <a:latin typeface="Arial" charset="0"/>
              </a:defRPr>
            </a:lvl8pPr>
            <a:lvl9pPr marL="3813528" indent="-224325" eaLnBrk="0" fontAlgn="base" hangingPunct="0">
              <a:spcBef>
                <a:spcPct val="0"/>
              </a:spcBef>
              <a:spcAft>
                <a:spcPct val="0"/>
              </a:spcAft>
              <a:defRPr sz="2400" b="1">
                <a:solidFill>
                  <a:schemeClr val="tx1"/>
                </a:solidFill>
                <a:latin typeface="Arial" charset="0"/>
              </a:defRPr>
            </a:lvl9pPr>
          </a:lstStyle>
          <a:p>
            <a:fld id="{3F33E990-B518-4228-A528-8574D8334935}" type="slidenum">
              <a:rPr lang="en-US" altLang="en-US" sz="1200" b="0">
                <a:latin typeface="Times" charset="0"/>
              </a:rPr>
              <a:pPr/>
              <a:t>6</a:t>
            </a:fld>
            <a:endParaRPr lang="en-US" altLang="en-US" sz="1200" b="0" dirty="0">
              <a:latin typeface="Times"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Slide Image Placeholder 1"/>
          <p:cNvSpPr>
            <a:spLocks noGrp="1" noRot="1" noChangeAspect="1" noTextEdit="1"/>
          </p:cNvSpPr>
          <p:nvPr>
            <p:ph type="sldImg"/>
          </p:nvPr>
        </p:nvSpPr>
        <p:spPr>
          <a:ln/>
        </p:spPr>
      </p:sp>
      <p:sp>
        <p:nvSpPr>
          <p:cNvPr id="24579" name="Notes Placeholder 2"/>
          <p:cNvSpPr>
            <a:spLocks noGrp="1"/>
          </p:cNvSpPr>
          <p:nvPr>
            <p:ph type="body" idx="1"/>
          </p:nvPr>
        </p:nvSpPr>
        <p:spPr>
          <a:noFill/>
        </p:spPr>
        <p:txBody>
          <a:bodyPr/>
          <a:lstStyle/>
          <a:p>
            <a:r>
              <a:rPr lang="en-US" altLang="en-US" dirty="0" smtClean="0"/>
              <a:t>As previously mentioned,</a:t>
            </a:r>
            <a:r>
              <a:rPr lang="en-US" altLang="en-US" baseline="0" dirty="0" smtClean="0"/>
              <a:t> it is a key objective under SIM to rank Health Plans based on metrics to track their adoption of V-BID strategies under Payment Reform.  To achieve this, a</a:t>
            </a:r>
            <a:r>
              <a:rPr lang="en-US" altLang="en-US" dirty="0" smtClean="0"/>
              <a:t> survey is</a:t>
            </a:r>
            <a:r>
              <a:rPr lang="en-US" altLang="en-US" baseline="0" dirty="0" smtClean="0"/>
              <a:t> currently being developed to solicit feedback from Health Plans on their progress toward V-BID implementation.</a:t>
            </a:r>
          </a:p>
          <a:p>
            <a:r>
              <a:rPr lang="en-US" altLang="en-US" baseline="0" dirty="0" smtClean="0"/>
              <a:t>Within the Survey, we anticipate assigning a numeric value to the response of each question that will be used for scoring a Health Plan’s current status with regard to adopting VBID models.</a:t>
            </a:r>
          </a:p>
          <a:p>
            <a:r>
              <a:rPr lang="en-US" altLang="en-US" baseline="0" dirty="0" smtClean="0"/>
              <a:t>Based on this scoring system, each Health Plan operating within Maine will be ranked and the results will be made available through Maine Health Management Coalition’s website. (i.e. not decided but perhaps a ‘star’ system ranking).  </a:t>
            </a:r>
            <a:endParaRPr lang="en-US" altLang="en-US" dirty="0" smtClean="0"/>
          </a:p>
        </p:txBody>
      </p:sp>
      <p:sp>
        <p:nvSpPr>
          <p:cNvPr id="24580" name="Slide Number Placeholder 3"/>
          <p:cNvSpPr>
            <a:spLocks noGrp="1"/>
          </p:cNvSpPr>
          <p:nvPr>
            <p:ph type="sldNum" sz="quarter" idx="5"/>
          </p:nvPr>
        </p:nvSpPr>
        <p:spPr>
          <a:noFill/>
        </p:spPr>
        <p:txBody>
          <a:bodyPr/>
          <a:lstStyle>
            <a:lvl1pPr>
              <a:defRPr sz="2400" b="1">
                <a:solidFill>
                  <a:schemeClr val="tx1"/>
                </a:solidFill>
                <a:latin typeface="Arial" charset="0"/>
              </a:defRPr>
            </a:lvl1pPr>
            <a:lvl2pPr marL="729057" indent="-280406">
              <a:defRPr sz="2400" b="1">
                <a:solidFill>
                  <a:schemeClr val="tx1"/>
                </a:solidFill>
                <a:latin typeface="Arial" charset="0"/>
              </a:defRPr>
            </a:lvl2pPr>
            <a:lvl3pPr marL="1121626" indent="-224325">
              <a:defRPr sz="2400" b="1">
                <a:solidFill>
                  <a:schemeClr val="tx1"/>
                </a:solidFill>
                <a:latin typeface="Arial" charset="0"/>
              </a:defRPr>
            </a:lvl3pPr>
            <a:lvl4pPr marL="1570276" indent="-224325">
              <a:defRPr sz="2400" b="1">
                <a:solidFill>
                  <a:schemeClr val="tx1"/>
                </a:solidFill>
                <a:latin typeface="Arial" charset="0"/>
              </a:defRPr>
            </a:lvl4pPr>
            <a:lvl5pPr marL="2018927" indent="-224325">
              <a:defRPr sz="2400" b="1">
                <a:solidFill>
                  <a:schemeClr val="tx1"/>
                </a:solidFill>
                <a:latin typeface="Arial" charset="0"/>
              </a:defRPr>
            </a:lvl5pPr>
            <a:lvl6pPr marL="2467577" indent="-224325" eaLnBrk="0" fontAlgn="base" hangingPunct="0">
              <a:spcBef>
                <a:spcPct val="0"/>
              </a:spcBef>
              <a:spcAft>
                <a:spcPct val="0"/>
              </a:spcAft>
              <a:defRPr sz="2400" b="1">
                <a:solidFill>
                  <a:schemeClr val="tx1"/>
                </a:solidFill>
                <a:latin typeface="Arial" charset="0"/>
              </a:defRPr>
            </a:lvl6pPr>
            <a:lvl7pPr marL="2916227" indent="-224325" eaLnBrk="0" fontAlgn="base" hangingPunct="0">
              <a:spcBef>
                <a:spcPct val="0"/>
              </a:spcBef>
              <a:spcAft>
                <a:spcPct val="0"/>
              </a:spcAft>
              <a:defRPr sz="2400" b="1">
                <a:solidFill>
                  <a:schemeClr val="tx1"/>
                </a:solidFill>
                <a:latin typeface="Arial" charset="0"/>
              </a:defRPr>
            </a:lvl7pPr>
            <a:lvl8pPr marL="3364878" indent="-224325" eaLnBrk="0" fontAlgn="base" hangingPunct="0">
              <a:spcBef>
                <a:spcPct val="0"/>
              </a:spcBef>
              <a:spcAft>
                <a:spcPct val="0"/>
              </a:spcAft>
              <a:defRPr sz="2400" b="1">
                <a:solidFill>
                  <a:schemeClr val="tx1"/>
                </a:solidFill>
                <a:latin typeface="Arial" charset="0"/>
              </a:defRPr>
            </a:lvl8pPr>
            <a:lvl9pPr marL="3813528" indent="-224325" eaLnBrk="0" fontAlgn="base" hangingPunct="0">
              <a:spcBef>
                <a:spcPct val="0"/>
              </a:spcBef>
              <a:spcAft>
                <a:spcPct val="0"/>
              </a:spcAft>
              <a:defRPr sz="2400" b="1">
                <a:solidFill>
                  <a:schemeClr val="tx1"/>
                </a:solidFill>
                <a:latin typeface="Arial" charset="0"/>
              </a:defRPr>
            </a:lvl9pPr>
          </a:lstStyle>
          <a:p>
            <a:fld id="{3F33E990-B518-4228-A528-8574D8334935}" type="slidenum">
              <a:rPr lang="en-US" altLang="en-US" sz="1200" b="0">
                <a:latin typeface="Times" charset="0"/>
              </a:rPr>
              <a:pPr/>
              <a:t>7</a:t>
            </a:fld>
            <a:endParaRPr lang="en-US" altLang="en-US" sz="1200" b="0" dirty="0">
              <a:latin typeface="Times"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Slide Image Placeholder 1"/>
          <p:cNvSpPr>
            <a:spLocks noGrp="1" noRot="1" noChangeAspect="1" noTextEdit="1"/>
          </p:cNvSpPr>
          <p:nvPr>
            <p:ph type="sldImg"/>
          </p:nvPr>
        </p:nvSpPr>
        <p:spPr>
          <a:ln/>
        </p:spPr>
      </p:sp>
      <p:sp>
        <p:nvSpPr>
          <p:cNvPr id="24579" name="Notes Placeholder 2"/>
          <p:cNvSpPr>
            <a:spLocks noGrp="1"/>
          </p:cNvSpPr>
          <p:nvPr>
            <p:ph type="body" idx="1"/>
          </p:nvPr>
        </p:nvSpPr>
        <p:spPr>
          <a:noFill/>
        </p:spPr>
        <p:txBody>
          <a:bodyPr/>
          <a:lstStyle/>
          <a:p>
            <a:r>
              <a:rPr lang="en-US" altLang="en-US" dirty="0" smtClean="0"/>
              <a:t>Patients and</a:t>
            </a:r>
            <a:r>
              <a:rPr lang="en-US" altLang="en-US" baseline="0" dirty="0" smtClean="0"/>
              <a:t> consumers are critical to the success of V-BID; they play an active role when seeking the right health care from the right provider that meets their healthcare needs.  In order to assist consumers toward their engagement, we are committed to making educational opportunities available to them.</a:t>
            </a:r>
          </a:p>
          <a:p>
            <a:r>
              <a:rPr lang="en-US" altLang="en-US" baseline="0" dirty="0" smtClean="0"/>
              <a:t>We are creating a video that will assist the average person in understanding ‘Value Based Insurance Design’.  This will be a brief, fun clip that will deliver a simple story line using a racing pit-crew analogy of how V-Bid works and why it’s important.</a:t>
            </a:r>
          </a:p>
          <a:p>
            <a:r>
              <a:rPr lang="en-US" altLang="en-US" b="0" baseline="0" dirty="0" smtClean="0">
                <a:solidFill>
                  <a:srgbClr val="FF0000"/>
                </a:solidFill>
              </a:rPr>
              <a:t>We have also developed a college curriculum with seven modules that will be offered through MHMC</a:t>
            </a:r>
            <a:r>
              <a:rPr lang="en-US" altLang="en-US" b="1" baseline="0" dirty="0" smtClean="0">
                <a:solidFill>
                  <a:srgbClr val="FF0000"/>
                </a:solidFill>
              </a:rPr>
              <a:t> </a:t>
            </a:r>
            <a:r>
              <a:rPr lang="en-US" altLang="en-US" b="0" baseline="0" dirty="0" smtClean="0">
                <a:solidFill>
                  <a:srgbClr val="FF0000"/>
                </a:solidFill>
              </a:rPr>
              <a:t>for continuing education credits can will be made available to Plan Sponsors.</a:t>
            </a:r>
          </a:p>
          <a:p>
            <a:r>
              <a:rPr lang="en-US" altLang="en-US" b="0" baseline="0" dirty="0" smtClean="0">
                <a:solidFill>
                  <a:srgbClr val="FF0000"/>
                </a:solidFill>
              </a:rPr>
              <a:t>And we continue to work with our CEO Champions to engage Plan Sponsors to work with Health Plans on health benefits and affordable options for their employees.</a:t>
            </a:r>
            <a:endParaRPr lang="en-US" altLang="en-US" b="0" dirty="0" smtClean="0">
              <a:solidFill>
                <a:srgbClr val="FF0000"/>
              </a:solidFill>
            </a:endParaRPr>
          </a:p>
        </p:txBody>
      </p:sp>
      <p:sp>
        <p:nvSpPr>
          <p:cNvPr id="24580" name="Slide Number Placeholder 3"/>
          <p:cNvSpPr>
            <a:spLocks noGrp="1"/>
          </p:cNvSpPr>
          <p:nvPr>
            <p:ph type="sldNum" sz="quarter" idx="5"/>
          </p:nvPr>
        </p:nvSpPr>
        <p:spPr>
          <a:noFill/>
        </p:spPr>
        <p:txBody>
          <a:bodyPr/>
          <a:lstStyle>
            <a:lvl1pPr>
              <a:defRPr sz="2400" b="1">
                <a:solidFill>
                  <a:schemeClr val="tx1"/>
                </a:solidFill>
                <a:latin typeface="Arial" charset="0"/>
              </a:defRPr>
            </a:lvl1pPr>
            <a:lvl2pPr marL="729057" indent="-280406">
              <a:defRPr sz="2400" b="1">
                <a:solidFill>
                  <a:schemeClr val="tx1"/>
                </a:solidFill>
                <a:latin typeface="Arial" charset="0"/>
              </a:defRPr>
            </a:lvl2pPr>
            <a:lvl3pPr marL="1121626" indent="-224325">
              <a:defRPr sz="2400" b="1">
                <a:solidFill>
                  <a:schemeClr val="tx1"/>
                </a:solidFill>
                <a:latin typeface="Arial" charset="0"/>
              </a:defRPr>
            </a:lvl3pPr>
            <a:lvl4pPr marL="1570276" indent="-224325">
              <a:defRPr sz="2400" b="1">
                <a:solidFill>
                  <a:schemeClr val="tx1"/>
                </a:solidFill>
                <a:latin typeface="Arial" charset="0"/>
              </a:defRPr>
            </a:lvl4pPr>
            <a:lvl5pPr marL="2018927" indent="-224325">
              <a:defRPr sz="2400" b="1">
                <a:solidFill>
                  <a:schemeClr val="tx1"/>
                </a:solidFill>
                <a:latin typeface="Arial" charset="0"/>
              </a:defRPr>
            </a:lvl5pPr>
            <a:lvl6pPr marL="2467577" indent="-224325" eaLnBrk="0" fontAlgn="base" hangingPunct="0">
              <a:spcBef>
                <a:spcPct val="0"/>
              </a:spcBef>
              <a:spcAft>
                <a:spcPct val="0"/>
              </a:spcAft>
              <a:defRPr sz="2400" b="1">
                <a:solidFill>
                  <a:schemeClr val="tx1"/>
                </a:solidFill>
                <a:latin typeface="Arial" charset="0"/>
              </a:defRPr>
            </a:lvl6pPr>
            <a:lvl7pPr marL="2916227" indent="-224325" eaLnBrk="0" fontAlgn="base" hangingPunct="0">
              <a:spcBef>
                <a:spcPct val="0"/>
              </a:spcBef>
              <a:spcAft>
                <a:spcPct val="0"/>
              </a:spcAft>
              <a:defRPr sz="2400" b="1">
                <a:solidFill>
                  <a:schemeClr val="tx1"/>
                </a:solidFill>
                <a:latin typeface="Arial" charset="0"/>
              </a:defRPr>
            </a:lvl7pPr>
            <a:lvl8pPr marL="3364878" indent="-224325" eaLnBrk="0" fontAlgn="base" hangingPunct="0">
              <a:spcBef>
                <a:spcPct val="0"/>
              </a:spcBef>
              <a:spcAft>
                <a:spcPct val="0"/>
              </a:spcAft>
              <a:defRPr sz="2400" b="1">
                <a:solidFill>
                  <a:schemeClr val="tx1"/>
                </a:solidFill>
                <a:latin typeface="Arial" charset="0"/>
              </a:defRPr>
            </a:lvl8pPr>
            <a:lvl9pPr marL="3813528" indent="-224325" eaLnBrk="0" fontAlgn="base" hangingPunct="0">
              <a:spcBef>
                <a:spcPct val="0"/>
              </a:spcBef>
              <a:spcAft>
                <a:spcPct val="0"/>
              </a:spcAft>
              <a:defRPr sz="2400" b="1">
                <a:solidFill>
                  <a:schemeClr val="tx1"/>
                </a:solidFill>
                <a:latin typeface="Arial" charset="0"/>
              </a:defRPr>
            </a:lvl9pPr>
          </a:lstStyle>
          <a:p>
            <a:fld id="{3F33E990-B518-4228-A528-8574D8334935}" type="slidenum">
              <a:rPr lang="en-US" altLang="en-US" sz="1200" b="0">
                <a:latin typeface="Times" charset="0"/>
              </a:rPr>
              <a:pPr/>
              <a:t>8</a:t>
            </a:fld>
            <a:endParaRPr lang="en-US" altLang="en-US" sz="1200" b="0" dirty="0">
              <a:latin typeface="Times"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Slide Image Placeholder 1"/>
          <p:cNvSpPr>
            <a:spLocks noGrp="1" noRot="1" noChangeAspect="1" noTextEdit="1"/>
          </p:cNvSpPr>
          <p:nvPr>
            <p:ph type="sldImg"/>
          </p:nvPr>
        </p:nvSpPr>
        <p:spPr>
          <a:ln/>
        </p:spPr>
      </p:sp>
      <p:sp>
        <p:nvSpPr>
          <p:cNvPr id="24579" name="Notes Placeholder 2"/>
          <p:cNvSpPr>
            <a:spLocks noGrp="1"/>
          </p:cNvSpPr>
          <p:nvPr>
            <p:ph type="body" idx="1"/>
          </p:nvPr>
        </p:nvSpPr>
        <p:spPr>
          <a:noFill/>
        </p:spPr>
        <p:txBody>
          <a:bodyPr/>
          <a:lstStyle/>
          <a:p>
            <a:endParaRPr lang="en-US" altLang="en-US" b="0" dirty="0" smtClean="0">
              <a:solidFill>
                <a:srgbClr val="FF0000"/>
              </a:solidFill>
            </a:endParaRPr>
          </a:p>
        </p:txBody>
      </p:sp>
      <p:sp>
        <p:nvSpPr>
          <p:cNvPr id="24580" name="Slide Number Placeholder 3"/>
          <p:cNvSpPr>
            <a:spLocks noGrp="1"/>
          </p:cNvSpPr>
          <p:nvPr>
            <p:ph type="sldNum" sz="quarter" idx="5"/>
          </p:nvPr>
        </p:nvSpPr>
        <p:spPr>
          <a:noFill/>
        </p:spPr>
        <p:txBody>
          <a:bodyPr/>
          <a:lstStyle>
            <a:lvl1pPr>
              <a:defRPr sz="2400" b="1">
                <a:solidFill>
                  <a:schemeClr val="tx1"/>
                </a:solidFill>
                <a:latin typeface="Arial" charset="0"/>
              </a:defRPr>
            </a:lvl1pPr>
            <a:lvl2pPr marL="729057" indent="-280406">
              <a:defRPr sz="2400" b="1">
                <a:solidFill>
                  <a:schemeClr val="tx1"/>
                </a:solidFill>
                <a:latin typeface="Arial" charset="0"/>
              </a:defRPr>
            </a:lvl2pPr>
            <a:lvl3pPr marL="1121626" indent="-224325">
              <a:defRPr sz="2400" b="1">
                <a:solidFill>
                  <a:schemeClr val="tx1"/>
                </a:solidFill>
                <a:latin typeface="Arial" charset="0"/>
              </a:defRPr>
            </a:lvl3pPr>
            <a:lvl4pPr marL="1570276" indent="-224325">
              <a:defRPr sz="2400" b="1">
                <a:solidFill>
                  <a:schemeClr val="tx1"/>
                </a:solidFill>
                <a:latin typeface="Arial" charset="0"/>
              </a:defRPr>
            </a:lvl4pPr>
            <a:lvl5pPr marL="2018927" indent="-224325">
              <a:defRPr sz="2400" b="1">
                <a:solidFill>
                  <a:schemeClr val="tx1"/>
                </a:solidFill>
                <a:latin typeface="Arial" charset="0"/>
              </a:defRPr>
            </a:lvl5pPr>
            <a:lvl6pPr marL="2467577" indent="-224325" eaLnBrk="0" fontAlgn="base" hangingPunct="0">
              <a:spcBef>
                <a:spcPct val="0"/>
              </a:spcBef>
              <a:spcAft>
                <a:spcPct val="0"/>
              </a:spcAft>
              <a:defRPr sz="2400" b="1">
                <a:solidFill>
                  <a:schemeClr val="tx1"/>
                </a:solidFill>
                <a:latin typeface="Arial" charset="0"/>
              </a:defRPr>
            </a:lvl6pPr>
            <a:lvl7pPr marL="2916227" indent="-224325" eaLnBrk="0" fontAlgn="base" hangingPunct="0">
              <a:spcBef>
                <a:spcPct val="0"/>
              </a:spcBef>
              <a:spcAft>
                <a:spcPct val="0"/>
              </a:spcAft>
              <a:defRPr sz="2400" b="1">
                <a:solidFill>
                  <a:schemeClr val="tx1"/>
                </a:solidFill>
                <a:latin typeface="Arial" charset="0"/>
              </a:defRPr>
            </a:lvl7pPr>
            <a:lvl8pPr marL="3364878" indent="-224325" eaLnBrk="0" fontAlgn="base" hangingPunct="0">
              <a:spcBef>
                <a:spcPct val="0"/>
              </a:spcBef>
              <a:spcAft>
                <a:spcPct val="0"/>
              </a:spcAft>
              <a:defRPr sz="2400" b="1">
                <a:solidFill>
                  <a:schemeClr val="tx1"/>
                </a:solidFill>
                <a:latin typeface="Arial" charset="0"/>
              </a:defRPr>
            </a:lvl8pPr>
            <a:lvl9pPr marL="3813528" indent="-224325" eaLnBrk="0" fontAlgn="base" hangingPunct="0">
              <a:spcBef>
                <a:spcPct val="0"/>
              </a:spcBef>
              <a:spcAft>
                <a:spcPct val="0"/>
              </a:spcAft>
              <a:defRPr sz="2400" b="1">
                <a:solidFill>
                  <a:schemeClr val="tx1"/>
                </a:solidFill>
                <a:latin typeface="Arial" charset="0"/>
              </a:defRPr>
            </a:lvl9pPr>
          </a:lstStyle>
          <a:p>
            <a:fld id="{3F33E990-B518-4228-A528-8574D8334935}" type="slidenum">
              <a:rPr lang="en-US" altLang="en-US" sz="1200" b="0">
                <a:latin typeface="Times" charset="0"/>
              </a:rPr>
              <a:pPr/>
              <a:t>9</a:t>
            </a:fld>
            <a:endParaRPr lang="en-US" altLang="en-US" sz="1200" b="0" dirty="0">
              <a:latin typeface="Times"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0DFA594C-62A8-4DF9-A20C-263599CFF67C}" type="datetimeFigureOut">
              <a:rPr lang="en-US" smtClean="0"/>
              <a:t>3/19/2014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6A3B9D4-4E04-4EB7-8497-6190715C700B}" type="slidenum">
              <a:rPr lang="en-US" smtClean="0"/>
              <a:t>‹#›</a:t>
            </a:fld>
            <a:endParaRPr lang="en-US" dirty="0"/>
          </a:p>
        </p:txBody>
      </p:sp>
    </p:spTree>
    <p:extLst>
      <p:ext uri="{BB962C8B-B14F-4D97-AF65-F5344CB8AC3E}">
        <p14:creationId xmlns:p14="http://schemas.microsoft.com/office/powerpoint/2010/main" val="950197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DFA594C-62A8-4DF9-A20C-263599CFF67C}" type="datetimeFigureOut">
              <a:rPr lang="en-US" smtClean="0"/>
              <a:t>3/19/2014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6A3B9D4-4E04-4EB7-8497-6190715C700B}" type="slidenum">
              <a:rPr lang="en-US" smtClean="0"/>
              <a:t>‹#›</a:t>
            </a:fld>
            <a:endParaRPr lang="en-US" dirty="0"/>
          </a:p>
        </p:txBody>
      </p:sp>
    </p:spTree>
    <p:extLst>
      <p:ext uri="{BB962C8B-B14F-4D97-AF65-F5344CB8AC3E}">
        <p14:creationId xmlns:p14="http://schemas.microsoft.com/office/powerpoint/2010/main" val="180898491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DFA594C-62A8-4DF9-A20C-263599CFF67C}" type="datetimeFigureOut">
              <a:rPr lang="en-US" smtClean="0"/>
              <a:t>3/19/2014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6A3B9D4-4E04-4EB7-8497-6190715C700B}" type="slidenum">
              <a:rPr lang="en-US" smtClean="0"/>
              <a:t>‹#›</a:t>
            </a:fld>
            <a:endParaRPr lang="en-US" dirty="0"/>
          </a:p>
        </p:txBody>
      </p:sp>
    </p:spTree>
    <p:extLst>
      <p:ext uri="{BB962C8B-B14F-4D97-AF65-F5344CB8AC3E}">
        <p14:creationId xmlns:p14="http://schemas.microsoft.com/office/powerpoint/2010/main" val="176719688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DFA594C-62A8-4DF9-A20C-263599CFF67C}" type="datetimeFigureOut">
              <a:rPr lang="en-US" smtClean="0"/>
              <a:t>3/19/2014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6A3B9D4-4E04-4EB7-8497-6190715C700B}" type="slidenum">
              <a:rPr lang="en-US" smtClean="0"/>
              <a:t>‹#›</a:t>
            </a:fld>
            <a:endParaRPr lang="en-US" dirty="0"/>
          </a:p>
        </p:txBody>
      </p:sp>
    </p:spTree>
    <p:extLst>
      <p:ext uri="{BB962C8B-B14F-4D97-AF65-F5344CB8AC3E}">
        <p14:creationId xmlns:p14="http://schemas.microsoft.com/office/powerpoint/2010/main" val="42388203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DFA594C-62A8-4DF9-A20C-263599CFF67C}" type="datetimeFigureOut">
              <a:rPr lang="en-US" smtClean="0"/>
              <a:t>3/19/2014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6A3B9D4-4E04-4EB7-8497-6190715C700B}" type="slidenum">
              <a:rPr lang="en-US" smtClean="0"/>
              <a:t>‹#›</a:t>
            </a:fld>
            <a:endParaRPr lang="en-US" dirty="0"/>
          </a:p>
        </p:txBody>
      </p:sp>
    </p:spTree>
    <p:extLst>
      <p:ext uri="{BB962C8B-B14F-4D97-AF65-F5344CB8AC3E}">
        <p14:creationId xmlns:p14="http://schemas.microsoft.com/office/powerpoint/2010/main" val="25363871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0DFA594C-62A8-4DF9-A20C-263599CFF67C}" type="datetimeFigureOut">
              <a:rPr lang="en-US" smtClean="0"/>
              <a:t>3/19/2014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6A3B9D4-4E04-4EB7-8497-6190715C700B}" type="slidenum">
              <a:rPr lang="en-US" smtClean="0"/>
              <a:t>‹#›</a:t>
            </a:fld>
            <a:endParaRPr lang="en-US" dirty="0"/>
          </a:p>
        </p:txBody>
      </p:sp>
    </p:spTree>
    <p:extLst>
      <p:ext uri="{BB962C8B-B14F-4D97-AF65-F5344CB8AC3E}">
        <p14:creationId xmlns:p14="http://schemas.microsoft.com/office/powerpoint/2010/main" val="264408159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0DFA594C-62A8-4DF9-A20C-263599CFF67C}" type="datetimeFigureOut">
              <a:rPr lang="en-US" smtClean="0"/>
              <a:t>3/19/2014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96A3B9D4-4E04-4EB7-8497-6190715C700B}" type="slidenum">
              <a:rPr lang="en-US" smtClean="0"/>
              <a:t>‹#›</a:t>
            </a:fld>
            <a:endParaRPr lang="en-US" dirty="0"/>
          </a:p>
        </p:txBody>
      </p:sp>
    </p:spTree>
    <p:extLst>
      <p:ext uri="{BB962C8B-B14F-4D97-AF65-F5344CB8AC3E}">
        <p14:creationId xmlns:p14="http://schemas.microsoft.com/office/powerpoint/2010/main" val="16309993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0DFA594C-62A8-4DF9-A20C-263599CFF67C}" type="datetimeFigureOut">
              <a:rPr lang="en-US" smtClean="0"/>
              <a:t>3/19/2014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96A3B9D4-4E04-4EB7-8497-6190715C700B}" type="slidenum">
              <a:rPr lang="en-US" smtClean="0"/>
              <a:t>‹#›</a:t>
            </a:fld>
            <a:endParaRPr lang="en-US" dirty="0"/>
          </a:p>
        </p:txBody>
      </p:sp>
    </p:spTree>
    <p:extLst>
      <p:ext uri="{BB962C8B-B14F-4D97-AF65-F5344CB8AC3E}">
        <p14:creationId xmlns:p14="http://schemas.microsoft.com/office/powerpoint/2010/main" val="19887217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DFA594C-62A8-4DF9-A20C-263599CFF67C}" type="datetimeFigureOut">
              <a:rPr lang="en-US" smtClean="0"/>
              <a:t>3/19/2014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96A3B9D4-4E04-4EB7-8497-6190715C700B}" type="slidenum">
              <a:rPr lang="en-US" smtClean="0"/>
              <a:t>‹#›</a:t>
            </a:fld>
            <a:endParaRPr lang="en-US" dirty="0"/>
          </a:p>
        </p:txBody>
      </p:sp>
    </p:spTree>
    <p:extLst>
      <p:ext uri="{BB962C8B-B14F-4D97-AF65-F5344CB8AC3E}">
        <p14:creationId xmlns:p14="http://schemas.microsoft.com/office/powerpoint/2010/main" val="8164209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DFA594C-62A8-4DF9-A20C-263599CFF67C}" type="datetimeFigureOut">
              <a:rPr lang="en-US" smtClean="0"/>
              <a:t>3/19/2014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6A3B9D4-4E04-4EB7-8497-6190715C700B}" type="slidenum">
              <a:rPr lang="en-US" smtClean="0"/>
              <a:t>‹#›</a:t>
            </a:fld>
            <a:endParaRPr lang="en-US" dirty="0"/>
          </a:p>
        </p:txBody>
      </p:sp>
    </p:spTree>
    <p:extLst>
      <p:ext uri="{BB962C8B-B14F-4D97-AF65-F5344CB8AC3E}">
        <p14:creationId xmlns:p14="http://schemas.microsoft.com/office/powerpoint/2010/main" val="385319098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DFA594C-62A8-4DF9-A20C-263599CFF67C}" type="datetimeFigureOut">
              <a:rPr lang="en-US" smtClean="0"/>
              <a:t>3/19/2014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6A3B9D4-4E04-4EB7-8497-6190715C700B}" type="slidenum">
              <a:rPr lang="en-US" smtClean="0"/>
              <a:t>‹#›</a:t>
            </a:fld>
            <a:endParaRPr lang="en-US" dirty="0"/>
          </a:p>
        </p:txBody>
      </p:sp>
    </p:spTree>
    <p:extLst>
      <p:ext uri="{BB962C8B-B14F-4D97-AF65-F5344CB8AC3E}">
        <p14:creationId xmlns:p14="http://schemas.microsoft.com/office/powerpoint/2010/main" val="13625633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DFA594C-62A8-4DF9-A20C-263599CFF67C}" type="datetimeFigureOut">
              <a:rPr lang="en-US" smtClean="0"/>
              <a:t>3/19/2014</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6A3B9D4-4E04-4EB7-8497-6190715C700B}" type="slidenum">
              <a:rPr lang="en-US" smtClean="0"/>
              <a:t>‹#›</a:t>
            </a:fld>
            <a:endParaRPr lang="en-US" dirty="0"/>
          </a:p>
        </p:txBody>
      </p:sp>
    </p:spTree>
    <p:extLst>
      <p:ext uri="{BB962C8B-B14F-4D97-AF65-F5344CB8AC3E}">
        <p14:creationId xmlns:p14="http://schemas.microsoft.com/office/powerpoint/2010/main" val="417154172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7.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1"/>
          <p:cNvSpPr>
            <a:spLocks noGrp="1"/>
          </p:cNvSpPr>
          <p:nvPr>
            <p:ph type="sldNum" sz="quarter" idx="12"/>
          </p:nvPr>
        </p:nvSpPr>
        <p:spPr/>
        <p:txBody>
          <a:bodyPr/>
          <a:lstStyle/>
          <a:p>
            <a:pPr>
              <a:defRPr/>
            </a:pPr>
            <a:fld id="{54DED059-060D-49E2-B8D3-58E117DF1C77}" type="slidenum">
              <a:rPr lang="en-US" altLang="en-US"/>
              <a:pPr>
                <a:defRPr/>
              </a:pPr>
              <a:t>1</a:t>
            </a:fld>
            <a:endParaRPr lang="en-US" altLang="en-US" dirty="0"/>
          </a:p>
        </p:txBody>
      </p:sp>
      <p:sp>
        <p:nvSpPr>
          <p:cNvPr id="2051" name="Rectangle 3"/>
          <p:cNvSpPr>
            <a:spLocks noChangeArrowheads="1"/>
          </p:cNvSpPr>
          <p:nvPr/>
        </p:nvSpPr>
        <p:spPr bwMode="auto">
          <a:xfrm>
            <a:off x="8701088" y="6537325"/>
            <a:ext cx="442912" cy="320675"/>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spcBef>
                <a:spcPct val="0"/>
              </a:spcBef>
              <a:buFontTx/>
              <a:buNone/>
            </a:pPr>
            <a:endParaRPr lang="en-US" altLang="en-US" sz="2400" dirty="0">
              <a:latin typeface="Arial" charset="0"/>
            </a:endParaRPr>
          </a:p>
        </p:txBody>
      </p:sp>
      <p:sp>
        <p:nvSpPr>
          <p:cNvPr id="2052" name="Text Box 4"/>
          <p:cNvSpPr txBox="1">
            <a:spLocks noChangeArrowheads="1"/>
          </p:cNvSpPr>
          <p:nvPr/>
        </p:nvSpPr>
        <p:spPr bwMode="auto">
          <a:xfrm>
            <a:off x="1355725" y="2774950"/>
            <a:ext cx="6988175" cy="5635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ctr">
              <a:lnSpc>
                <a:spcPct val="85000"/>
              </a:lnSpc>
              <a:spcBef>
                <a:spcPct val="0"/>
              </a:spcBef>
              <a:buFontTx/>
              <a:buNone/>
            </a:pPr>
            <a:r>
              <a:rPr lang="en-US" altLang="en-US" sz="3600" dirty="0">
                <a:solidFill>
                  <a:srgbClr val="060B4B"/>
                </a:solidFill>
                <a:latin typeface="Arial" charset="0"/>
              </a:rPr>
              <a:t>Value Based Insurance Design</a:t>
            </a:r>
          </a:p>
        </p:txBody>
      </p:sp>
      <p:sp>
        <p:nvSpPr>
          <p:cNvPr id="2053" name="Text Box 7"/>
          <p:cNvSpPr txBox="1">
            <a:spLocks noChangeArrowheads="1"/>
          </p:cNvSpPr>
          <p:nvPr/>
        </p:nvSpPr>
        <p:spPr bwMode="auto">
          <a:xfrm>
            <a:off x="1355725" y="4178300"/>
            <a:ext cx="6432550" cy="4032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ctr">
              <a:lnSpc>
                <a:spcPct val="85000"/>
              </a:lnSpc>
              <a:spcBef>
                <a:spcPct val="0"/>
              </a:spcBef>
              <a:buFontTx/>
              <a:buNone/>
            </a:pPr>
            <a:r>
              <a:rPr lang="en-US" altLang="en-US" sz="2400" dirty="0" smtClean="0">
                <a:solidFill>
                  <a:srgbClr val="060B4B"/>
                </a:solidFill>
                <a:latin typeface="Arial" charset="0"/>
              </a:rPr>
              <a:t>03/18/14</a:t>
            </a:r>
            <a:endParaRPr lang="en-US" altLang="en-US" sz="2400" dirty="0">
              <a:solidFill>
                <a:srgbClr val="060B4B"/>
              </a:solidFill>
              <a:latin typeface="Arial" charset="0"/>
            </a:endParaRPr>
          </a:p>
        </p:txBody>
      </p:sp>
      <p:sp>
        <p:nvSpPr>
          <p:cNvPr id="2056" name="Rectangle 5"/>
          <p:cNvSpPr>
            <a:spLocks noChangeArrowheads="1"/>
          </p:cNvSpPr>
          <p:nvPr/>
        </p:nvSpPr>
        <p:spPr bwMode="auto">
          <a:xfrm>
            <a:off x="266700" y="0"/>
            <a:ext cx="360363" cy="6858000"/>
          </a:xfrm>
          <a:prstGeom prst="rect">
            <a:avLst/>
          </a:prstGeom>
          <a:gradFill rotWithShape="1">
            <a:gsLst>
              <a:gs pos="0">
                <a:srgbClr val="536C17"/>
              </a:gs>
              <a:gs pos="50000">
                <a:srgbClr val="7B9D26"/>
              </a:gs>
              <a:gs pos="100000">
                <a:srgbClr val="93BB2F"/>
              </a:gs>
            </a:gsLst>
            <a:lin ang="1620000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spcBef>
                <a:spcPct val="0"/>
              </a:spcBef>
              <a:buFontTx/>
              <a:buNone/>
            </a:pPr>
            <a:endParaRPr lang="en-US" altLang="en-US" sz="2400" dirty="0">
              <a:latin typeface="Arial" charset="0"/>
            </a:endParaRPr>
          </a:p>
        </p:txBody>
      </p:sp>
      <p:pic>
        <p:nvPicPr>
          <p:cNvPr id="1026" name="Picture 2" descr="C:\Users\RAllen\AppData\Local\Microsoft\Windows\Temporary Internet Files\Content.Outlook\5HBL6OAY\SIM_dual_logos (2).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27063" y="457200"/>
            <a:ext cx="8305800" cy="1636654"/>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p:cNvSpPr txBox="1"/>
          <p:nvPr/>
        </p:nvSpPr>
        <p:spPr>
          <a:xfrm>
            <a:off x="770996" y="4876800"/>
            <a:ext cx="3792537" cy="830997"/>
          </a:xfrm>
          <a:prstGeom prst="rect">
            <a:avLst/>
          </a:prstGeom>
          <a:noFill/>
        </p:spPr>
        <p:txBody>
          <a:bodyPr wrap="square" rtlCol="0">
            <a:spAutoFit/>
          </a:bodyPr>
          <a:lstStyle/>
          <a:p>
            <a:pPr algn="ctr"/>
            <a:r>
              <a:rPr lang="en-US" sz="2400" dirty="0" smtClean="0">
                <a:solidFill>
                  <a:schemeClr val="tx2">
                    <a:lumMod val="50000"/>
                  </a:schemeClr>
                </a:solidFill>
              </a:rPr>
              <a:t>Robin Allen</a:t>
            </a:r>
          </a:p>
          <a:p>
            <a:pPr algn="ctr"/>
            <a:r>
              <a:rPr lang="en-US" sz="2400" dirty="0" smtClean="0">
                <a:solidFill>
                  <a:schemeClr val="tx2">
                    <a:lumMod val="50000"/>
                  </a:schemeClr>
                </a:solidFill>
              </a:rPr>
              <a:t>V-BID Manager</a:t>
            </a:r>
            <a:endParaRPr lang="en-US" sz="2400" dirty="0">
              <a:solidFill>
                <a:schemeClr val="tx2">
                  <a:lumMod val="50000"/>
                </a:schemeClr>
              </a:solidFill>
            </a:endParaRPr>
          </a:p>
        </p:txBody>
      </p:sp>
      <p:sp>
        <p:nvSpPr>
          <p:cNvPr id="6" name="TextBox 5"/>
          <p:cNvSpPr txBox="1"/>
          <p:nvPr/>
        </p:nvSpPr>
        <p:spPr>
          <a:xfrm>
            <a:off x="4133586" y="4876800"/>
            <a:ext cx="4807744" cy="1200329"/>
          </a:xfrm>
          <a:prstGeom prst="rect">
            <a:avLst/>
          </a:prstGeom>
          <a:noFill/>
        </p:spPr>
        <p:txBody>
          <a:bodyPr wrap="square" rtlCol="0">
            <a:spAutoFit/>
          </a:bodyPr>
          <a:lstStyle/>
          <a:p>
            <a:pPr algn="ctr"/>
            <a:r>
              <a:rPr lang="en-US" sz="2400" dirty="0" smtClean="0">
                <a:solidFill>
                  <a:schemeClr val="tx2">
                    <a:lumMod val="50000"/>
                  </a:schemeClr>
                </a:solidFill>
              </a:rPr>
              <a:t>Nancy Morris</a:t>
            </a:r>
          </a:p>
          <a:p>
            <a:pPr algn="ctr"/>
            <a:r>
              <a:rPr lang="en-US" sz="2400" dirty="0" smtClean="0">
                <a:solidFill>
                  <a:schemeClr val="tx2">
                    <a:lumMod val="50000"/>
                  </a:schemeClr>
                </a:solidFill>
              </a:rPr>
              <a:t>Communications &amp; Member Relations  Director</a:t>
            </a:r>
            <a:endParaRPr lang="en-US" sz="2400" dirty="0">
              <a:solidFill>
                <a:schemeClr val="tx2">
                  <a:lumMod val="50000"/>
                </a:schemeClr>
              </a:solidFill>
            </a:endParaRPr>
          </a:p>
        </p:txBody>
      </p:sp>
    </p:spTree>
    <p:extLst>
      <p:ext uri="{BB962C8B-B14F-4D97-AF65-F5344CB8AC3E}">
        <p14:creationId xmlns:p14="http://schemas.microsoft.com/office/powerpoint/2010/main" val="129602318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5"/>
          <p:cNvSpPr>
            <a:spLocks noChangeArrowheads="1"/>
          </p:cNvSpPr>
          <p:nvPr/>
        </p:nvSpPr>
        <p:spPr bwMode="auto">
          <a:xfrm>
            <a:off x="266700" y="1058863"/>
            <a:ext cx="360363" cy="5799137"/>
          </a:xfrm>
          <a:prstGeom prst="rect">
            <a:avLst/>
          </a:prstGeom>
          <a:gradFill rotWithShape="1">
            <a:gsLst>
              <a:gs pos="0">
                <a:srgbClr val="536C17"/>
              </a:gs>
              <a:gs pos="50000">
                <a:srgbClr val="7B9D26"/>
              </a:gs>
              <a:gs pos="100000">
                <a:srgbClr val="93BB2F"/>
              </a:gs>
            </a:gsLst>
            <a:lin ang="1620000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spcBef>
                <a:spcPct val="0"/>
              </a:spcBef>
              <a:buFontTx/>
              <a:buNone/>
            </a:pPr>
            <a:endParaRPr lang="en-US" altLang="en-US" sz="2400" dirty="0">
              <a:latin typeface="Arial" charset="0"/>
            </a:endParaRPr>
          </a:p>
        </p:txBody>
      </p:sp>
      <p:sp>
        <p:nvSpPr>
          <p:cNvPr id="8" name="Slide Number Placeholder 1"/>
          <p:cNvSpPr>
            <a:spLocks noGrp="1"/>
          </p:cNvSpPr>
          <p:nvPr>
            <p:ph type="sldNum" sz="quarter" idx="12"/>
          </p:nvPr>
        </p:nvSpPr>
        <p:spPr/>
        <p:txBody>
          <a:bodyPr/>
          <a:lstStyle/>
          <a:p>
            <a:pPr>
              <a:defRPr/>
            </a:pPr>
            <a:fld id="{87DDFB52-C1A8-40CF-8927-5E9304C4C162}" type="slidenum">
              <a:rPr lang="en-US" altLang="en-US"/>
              <a:pPr>
                <a:defRPr/>
              </a:pPr>
              <a:t>2</a:t>
            </a:fld>
            <a:endParaRPr lang="en-US" altLang="en-US" dirty="0"/>
          </a:p>
        </p:txBody>
      </p:sp>
      <p:sp>
        <p:nvSpPr>
          <p:cNvPr id="3076" name="Rectangle 5"/>
          <p:cNvSpPr>
            <a:spLocks noChangeArrowheads="1"/>
          </p:cNvSpPr>
          <p:nvPr/>
        </p:nvSpPr>
        <p:spPr bwMode="auto">
          <a:xfrm>
            <a:off x="0" y="0"/>
            <a:ext cx="9144000" cy="1058863"/>
          </a:xfrm>
          <a:prstGeom prst="rect">
            <a:avLst/>
          </a:prstGeom>
          <a:solidFill>
            <a:srgbClr val="060B4B"/>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spcBef>
                <a:spcPct val="0"/>
              </a:spcBef>
              <a:buFontTx/>
              <a:buNone/>
            </a:pPr>
            <a:endParaRPr lang="en-US" altLang="en-US" sz="2400" dirty="0">
              <a:latin typeface="Arial" charset="0"/>
            </a:endParaRPr>
          </a:p>
        </p:txBody>
      </p:sp>
      <p:sp>
        <p:nvSpPr>
          <p:cNvPr id="3077" name="Text Box 2"/>
          <p:cNvSpPr txBox="1">
            <a:spLocks noChangeArrowheads="1"/>
          </p:cNvSpPr>
          <p:nvPr/>
        </p:nvSpPr>
        <p:spPr bwMode="auto">
          <a:xfrm>
            <a:off x="398463" y="247650"/>
            <a:ext cx="8348662" cy="5770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ctr">
              <a:lnSpc>
                <a:spcPct val="85000"/>
              </a:lnSpc>
              <a:spcBef>
                <a:spcPct val="0"/>
              </a:spcBef>
              <a:buFontTx/>
              <a:buNone/>
            </a:pPr>
            <a:r>
              <a:rPr lang="en-US" altLang="en-US" sz="3600" dirty="0" smtClean="0">
                <a:solidFill>
                  <a:schemeClr val="bg1"/>
                </a:solidFill>
                <a:latin typeface="Arial" charset="0"/>
              </a:rPr>
              <a:t>1. V-BID  Benefits</a:t>
            </a:r>
            <a:endParaRPr lang="en-US" altLang="en-US" sz="3600" dirty="0">
              <a:solidFill>
                <a:schemeClr val="bg1"/>
              </a:solidFill>
              <a:latin typeface="Arial" charset="0"/>
            </a:endParaRPr>
          </a:p>
        </p:txBody>
      </p:sp>
      <p:pic>
        <p:nvPicPr>
          <p:cNvPr id="5122" name="Picture 2" descr="C:\Users\RAllen\AppData\Local\Microsoft\Windows\Temporary Internet Files\Content.Outlook\5HBL6OAY\SIM_dual_logos (2).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33172" y="6019800"/>
            <a:ext cx="2892552" cy="569976"/>
          </a:xfrm>
          <a:prstGeom prst="rect">
            <a:avLst/>
          </a:prstGeom>
          <a:noFill/>
          <a:extLst>
            <a:ext uri="{909E8E84-426E-40DD-AFC4-6F175D3DCCD1}">
              <a14:hiddenFill xmlns:a14="http://schemas.microsoft.com/office/drawing/2010/main">
                <a:solidFill>
                  <a:srgbClr val="FFFFFF"/>
                </a:solidFill>
              </a14:hiddenFill>
            </a:ext>
          </a:extLst>
        </p:spPr>
      </p:pic>
      <p:sp>
        <p:nvSpPr>
          <p:cNvPr id="3" name="Rectangle 2"/>
          <p:cNvSpPr/>
          <p:nvPr/>
        </p:nvSpPr>
        <p:spPr>
          <a:xfrm>
            <a:off x="1066800" y="1143000"/>
            <a:ext cx="5334154" cy="4832092"/>
          </a:xfrm>
          <a:prstGeom prst="rect">
            <a:avLst/>
          </a:prstGeom>
        </p:spPr>
        <p:txBody>
          <a:bodyPr wrap="square">
            <a:spAutoFit/>
          </a:bodyPr>
          <a:lstStyle/>
          <a:p>
            <a:pPr>
              <a:spcBef>
                <a:spcPct val="50000"/>
              </a:spcBef>
              <a:defRPr/>
            </a:pPr>
            <a:r>
              <a:rPr lang="en-US" sz="2800" u="sng" dirty="0" smtClean="0">
                <a:latin typeface="Times" panose="02020603050405020304" pitchFamily="18" charset="0"/>
                <a:cs typeface="Times" panose="02020603050405020304" pitchFamily="18" charset="0"/>
              </a:rPr>
              <a:t>What’s </a:t>
            </a:r>
            <a:r>
              <a:rPr lang="en-US" sz="2800" u="sng" dirty="0">
                <a:latin typeface="Times" panose="02020603050405020304" pitchFamily="18" charset="0"/>
                <a:cs typeface="Times" panose="02020603050405020304" pitchFamily="18" charset="0"/>
              </a:rPr>
              <a:t>C</a:t>
            </a:r>
            <a:r>
              <a:rPr lang="en-US" sz="2800" u="sng" dirty="0" smtClean="0">
                <a:latin typeface="Times" panose="02020603050405020304" pitchFamily="18" charset="0"/>
                <a:cs typeface="Times" panose="02020603050405020304" pitchFamily="18" charset="0"/>
              </a:rPr>
              <a:t>overed and How:</a:t>
            </a:r>
          </a:p>
          <a:p>
            <a:pPr>
              <a:spcBef>
                <a:spcPct val="50000"/>
              </a:spcBef>
              <a:defRPr/>
            </a:pPr>
            <a:r>
              <a:rPr lang="en-US" sz="2800" dirty="0" smtClean="0">
                <a:latin typeface="Times" panose="02020603050405020304" pitchFamily="18" charset="0"/>
                <a:cs typeface="Times" panose="02020603050405020304" pitchFamily="18" charset="0"/>
              </a:rPr>
              <a:t>Evidence-based/high ROI-Highest Payment</a:t>
            </a:r>
          </a:p>
          <a:p>
            <a:pPr>
              <a:spcBef>
                <a:spcPct val="50000"/>
              </a:spcBef>
              <a:defRPr/>
            </a:pPr>
            <a:r>
              <a:rPr lang="en-US" sz="2800" dirty="0" smtClean="0">
                <a:latin typeface="Times" panose="02020603050405020304" pitchFamily="18" charset="0"/>
                <a:cs typeface="Times" panose="02020603050405020304" pitchFamily="18" charset="0"/>
              </a:rPr>
              <a:t>Preference-sensitive/decision making support-Reference Pricing?/ SDM requirement for both?</a:t>
            </a:r>
            <a:endParaRPr lang="en-US" sz="2800" dirty="0">
              <a:latin typeface="Times" panose="02020603050405020304" pitchFamily="18" charset="0"/>
              <a:cs typeface="Times" panose="02020603050405020304" pitchFamily="18" charset="0"/>
            </a:endParaRPr>
          </a:p>
          <a:p>
            <a:pPr>
              <a:spcBef>
                <a:spcPct val="50000"/>
              </a:spcBef>
              <a:defRPr/>
            </a:pPr>
            <a:r>
              <a:rPr lang="en-US" sz="2800" dirty="0" smtClean="0">
                <a:latin typeface="Times" panose="02020603050405020304" pitchFamily="18" charset="0"/>
                <a:cs typeface="Times" panose="02020603050405020304" pitchFamily="18" charset="0"/>
              </a:rPr>
              <a:t>Supply-sensitive (no/little evidence) High Deductible</a:t>
            </a:r>
          </a:p>
          <a:p>
            <a:pPr>
              <a:spcBef>
                <a:spcPct val="50000"/>
              </a:spcBef>
              <a:defRPr/>
            </a:pPr>
            <a:endParaRPr lang="en-US" sz="2800" dirty="0">
              <a:latin typeface="Times" panose="02020603050405020304" pitchFamily="18" charset="0"/>
              <a:cs typeface="Times" panose="02020603050405020304" pitchFamily="18" charset="0"/>
            </a:endParaRPr>
          </a:p>
        </p:txBody>
      </p:sp>
      <p:pic>
        <p:nvPicPr>
          <p:cNvPr id="9" name="Picture 5"/>
          <p:cNvPicPr>
            <a:picLocks noChangeAspect="1" noChangeArrowheads="1"/>
          </p:cNvPicPr>
          <p:nvPr/>
        </p:nvPicPr>
        <p:blipFill>
          <a:blip r:embed="rId4">
            <a:extLst>
              <a:ext uri="{28A0092B-C50C-407E-A947-70E740481C1C}">
                <a14:useLocalDpi xmlns:a14="http://schemas.microsoft.com/office/drawing/2010/main"/>
              </a:ext>
            </a:extLst>
          </a:blip>
          <a:srcRect/>
          <a:stretch>
            <a:fillRect/>
          </a:stretch>
        </p:blipFill>
        <p:spPr bwMode="auto">
          <a:xfrm flipH="1">
            <a:off x="5560477" y="2100456"/>
            <a:ext cx="1414165" cy="1246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 name="Picture 6"/>
          <p:cNvPicPr>
            <a:picLocks noChangeAspect="1" noChangeArrowheads="1"/>
          </p:cNvPicPr>
          <p:nvPr/>
        </p:nvPicPr>
        <p:blipFill>
          <a:blip r:embed="rId5">
            <a:extLst>
              <a:ext uri="{28A0092B-C50C-407E-A947-70E740481C1C}">
                <a14:useLocalDpi xmlns:a14="http://schemas.microsoft.com/office/drawing/2010/main"/>
              </a:ext>
            </a:extLst>
          </a:blip>
          <a:srcRect/>
          <a:stretch>
            <a:fillRect/>
          </a:stretch>
        </p:blipFill>
        <p:spPr bwMode="auto">
          <a:xfrm>
            <a:off x="6939601" y="3346870"/>
            <a:ext cx="1460655" cy="13813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 name="Picture 7"/>
          <p:cNvPicPr>
            <a:picLocks noChangeAspect="1" noChangeArrowheads="1"/>
          </p:cNvPicPr>
          <p:nvPr/>
        </p:nvPicPr>
        <p:blipFill>
          <a:blip r:embed="rId6">
            <a:extLst>
              <a:ext uri="{28A0092B-C50C-407E-A947-70E740481C1C}">
                <a14:useLocalDpi xmlns:a14="http://schemas.microsoft.com/office/drawing/2010/main"/>
              </a:ext>
            </a:extLst>
          </a:blip>
          <a:srcRect/>
          <a:stretch>
            <a:fillRect/>
          </a:stretch>
        </p:blipFill>
        <p:spPr bwMode="auto">
          <a:xfrm rot="10800000" flipH="1" flipV="1">
            <a:off x="5561737" y="4788278"/>
            <a:ext cx="1678433" cy="14492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57033706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5"/>
          <p:cNvSpPr>
            <a:spLocks noChangeArrowheads="1"/>
          </p:cNvSpPr>
          <p:nvPr/>
        </p:nvSpPr>
        <p:spPr bwMode="auto">
          <a:xfrm>
            <a:off x="266700" y="1058863"/>
            <a:ext cx="360363" cy="5799137"/>
          </a:xfrm>
          <a:prstGeom prst="rect">
            <a:avLst/>
          </a:prstGeom>
          <a:gradFill rotWithShape="1">
            <a:gsLst>
              <a:gs pos="0">
                <a:srgbClr val="536C17"/>
              </a:gs>
              <a:gs pos="50000">
                <a:srgbClr val="7B9D26"/>
              </a:gs>
              <a:gs pos="100000">
                <a:srgbClr val="93BB2F"/>
              </a:gs>
            </a:gsLst>
            <a:lin ang="1620000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spcBef>
                <a:spcPct val="0"/>
              </a:spcBef>
              <a:buFontTx/>
              <a:buNone/>
            </a:pPr>
            <a:endParaRPr lang="en-US" altLang="en-US" sz="2400" dirty="0">
              <a:latin typeface="Arial" charset="0"/>
            </a:endParaRPr>
          </a:p>
        </p:txBody>
      </p:sp>
      <p:sp>
        <p:nvSpPr>
          <p:cNvPr id="8" name="Slide Number Placeholder 1"/>
          <p:cNvSpPr>
            <a:spLocks noGrp="1"/>
          </p:cNvSpPr>
          <p:nvPr>
            <p:ph type="sldNum" sz="quarter" idx="12"/>
          </p:nvPr>
        </p:nvSpPr>
        <p:spPr/>
        <p:txBody>
          <a:bodyPr/>
          <a:lstStyle/>
          <a:p>
            <a:pPr>
              <a:defRPr/>
            </a:pPr>
            <a:fld id="{87DDFB52-C1A8-40CF-8927-5E9304C4C162}" type="slidenum">
              <a:rPr lang="en-US" altLang="en-US"/>
              <a:pPr>
                <a:defRPr/>
              </a:pPr>
              <a:t>3</a:t>
            </a:fld>
            <a:endParaRPr lang="en-US" altLang="en-US" dirty="0"/>
          </a:p>
        </p:txBody>
      </p:sp>
      <p:sp>
        <p:nvSpPr>
          <p:cNvPr id="3076" name="Rectangle 5"/>
          <p:cNvSpPr>
            <a:spLocks noChangeArrowheads="1"/>
          </p:cNvSpPr>
          <p:nvPr/>
        </p:nvSpPr>
        <p:spPr bwMode="auto">
          <a:xfrm>
            <a:off x="0" y="0"/>
            <a:ext cx="9144000" cy="1058863"/>
          </a:xfrm>
          <a:prstGeom prst="rect">
            <a:avLst/>
          </a:prstGeom>
          <a:solidFill>
            <a:srgbClr val="060B4B"/>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spcBef>
                <a:spcPct val="0"/>
              </a:spcBef>
              <a:buFontTx/>
              <a:buNone/>
            </a:pPr>
            <a:endParaRPr lang="en-US" altLang="en-US" sz="2400" dirty="0">
              <a:latin typeface="Arial" charset="0"/>
            </a:endParaRPr>
          </a:p>
        </p:txBody>
      </p:sp>
      <p:sp>
        <p:nvSpPr>
          <p:cNvPr id="3077" name="Text Box 2"/>
          <p:cNvSpPr txBox="1">
            <a:spLocks noChangeArrowheads="1"/>
          </p:cNvSpPr>
          <p:nvPr/>
        </p:nvSpPr>
        <p:spPr bwMode="auto">
          <a:xfrm>
            <a:off x="398463" y="247650"/>
            <a:ext cx="8348662" cy="5770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ctr">
              <a:lnSpc>
                <a:spcPct val="85000"/>
              </a:lnSpc>
              <a:spcBef>
                <a:spcPct val="0"/>
              </a:spcBef>
              <a:buFontTx/>
              <a:buNone/>
            </a:pPr>
            <a:r>
              <a:rPr lang="en-US" altLang="en-US" sz="3600" dirty="0" smtClean="0">
                <a:solidFill>
                  <a:schemeClr val="bg1"/>
                </a:solidFill>
                <a:latin typeface="Arial" charset="0"/>
              </a:rPr>
              <a:t>2. V-BID Network and Payment</a:t>
            </a:r>
            <a:endParaRPr lang="en-US" altLang="en-US" sz="3600" dirty="0">
              <a:solidFill>
                <a:schemeClr val="bg1"/>
              </a:solidFill>
              <a:latin typeface="Arial" charset="0"/>
            </a:endParaRPr>
          </a:p>
        </p:txBody>
      </p:sp>
      <p:sp>
        <p:nvSpPr>
          <p:cNvPr id="2" name="TextBox 1"/>
          <p:cNvSpPr txBox="1"/>
          <p:nvPr/>
        </p:nvSpPr>
        <p:spPr>
          <a:xfrm>
            <a:off x="1066800" y="1454125"/>
            <a:ext cx="7333456" cy="3970318"/>
          </a:xfrm>
          <a:prstGeom prst="rect">
            <a:avLst/>
          </a:prstGeom>
          <a:noFill/>
        </p:spPr>
        <p:txBody>
          <a:bodyPr wrap="square" rtlCol="0">
            <a:spAutoFit/>
          </a:bodyPr>
          <a:lstStyle/>
          <a:p>
            <a:pPr algn="ctr"/>
            <a:r>
              <a:rPr lang="en-US" sz="3600" dirty="0" smtClean="0">
                <a:latin typeface="Times" panose="02020603050405020304" pitchFamily="18" charset="0"/>
                <a:cs typeface="Times" panose="02020603050405020304" pitchFamily="18" charset="0"/>
              </a:rPr>
              <a:t>Benefit Payment Would Also: Encourage the use of high quality/efficient providers</a:t>
            </a:r>
          </a:p>
          <a:p>
            <a:pPr algn="ctr"/>
            <a:endParaRPr lang="en-US" sz="3600" dirty="0">
              <a:latin typeface="Times" panose="02020603050405020304" pitchFamily="18" charset="0"/>
              <a:cs typeface="Times" panose="02020603050405020304" pitchFamily="18" charset="0"/>
            </a:endParaRPr>
          </a:p>
          <a:p>
            <a:pPr algn="ctr"/>
            <a:r>
              <a:rPr lang="en-US" sz="3600" dirty="0" smtClean="0">
                <a:latin typeface="Times" panose="02020603050405020304" pitchFamily="18" charset="0"/>
                <a:cs typeface="Times" panose="02020603050405020304" pitchFamily="18" charset="0"/>
              </a:rPr>
              <a:t>Offer Shared Savings for Providers/Plan Sponsors/Patients</a:t>
            </a:r>
          </a:p>
          <a:p>
            <a:endParaRPr lang="en-US" dirty="0" smtClean="0"/>
          </a:p>
          <a:p>
            <a:endParaRPr lang="en-US" dirty="0"/>
          </a:p>
        </p:txBody>
      </p:sp>
      <p:pic>
        <p:nvPicPr>
          <p:cNvPr id="5122" name="Picture 2" descr="C:\Users\RAllen\AppData\Local\Microsoft\Windows\Temporary Internet Files\Content.Outlook\5HBL6OAY\SIM_dual_logos (2).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33172" y="6019800"/>
            <a:ext cx="2892552" cy="56997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1203035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6865" name="Picture 3" descr="oneill and ceos.jpg"/>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785813"/>
            <a:ext cx="9144000" cy="60721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ectangle 5"/>
          <p:cNvSpPr>
            <a:spLocks noChangeArrowheads="1"/>
          </p:cNvSpPr>
          <p:nvPr/>
        </p:nvSpPr>
        <p:spPr bwMode="auto">
          <a:xfrm>
            <a:off x="0" y="0"/>
            <a:ext cx="9144000" cy="1058863"/>
          </a:xfrm>
          <a:prstGeom prst="rect">
            <a:avLst/>
          </a:prstGeom>
          <a:solidFill>
            <a:srgbClr val="060B4B"/>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spcBef>
                <a:spcPct val="0"/>
              </a:spcBef>
              <a:buFontTx/>
              <a:buNone/>
            </a:pPr>
            <a:endParaRPr lang="en-US" altLang="en-US" sz="2400" dirty="0">
              <a:latin typeface="Arial" charset="0"/>
            </a:endParaRPr>
          </a:p>
        </p:txBody>
      </p:sp>
      <p:sp>
        <p:nvSpPr>
          <p:cNvPr id="5" name="Text Box 2"/>
          <p:cNvSpPr txBox="1">
            <a:spLocks noChangeArrowheads="1"/>
          </p:cNvSpPr>
          <p:nvPr/>
        </p:nvSpPr>
        <p:spPr bwMode="auto">
          <a:xfrm>
            <a:off x="152400" y="228600"/>
            <a:ext cx="8805862"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ctr">
              <a:buNone/>
            </a:pPr>
            <a:r>
              <a:rPr lang="en-US" sz="3600" dirty="0" smtClean="0">
                <a:solidFill>
                  <a:schemeClr val="bg1"/>
                </a:solidFill>
                <a:latin typeface="Tahoma" charset="0"/>
                <a:cs typeface="Tahoma" charset="0"/>
              </a:rPr>
              <a:t>3.Community </a:t>
            </a:r>
            <a:r>
              <a:rPr lang="en-US" sz="3600" dirty="0">
                <a:solidFill>
                  <a:schemeClr val="bg1"/>
                </a:solidFill>
                <a:latin typeface="Tahoma" charset="0"/>
                <a:cs typeface="Tahoma" charset="0"/>
              </a:rPr>
              <a:t>and Worksite Support</a:t>
            </a:r>
            <a:endParaRPr lang="en-US" sz="3600" dirty="0">
              <a:solidFill>
                <a:schemeClr val="bg1"/>
              </a:solidFill>
            </a:endParaRPr>
          </a:p>
        </p:txBody>
      </p:sp>
    </p:spTree>
    <p:extLst>
      <p:ext uri="{BB962C8B-B14F-4D97-AF65-F5344CB8AC3E}">
        <p14:creationId xmlns:p14="http://schemas.microsoft.com/office/powerpoint/2010/main" val="28029945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5"/>
          <p:cNvSpPr>
            <a:spLocks noChangeArrowheads="1"/>
          </p:cNvSpPr>
          <p:nvPr/>
        </p:nvSpPr>
        <p:spPr bwMode="auto">
          <a:xfrm>
            <a:off x="266700" y="1058863"/>
            <a:ext cx="360363" cy="5799137"/>
          </a:xfrm>
          <a:prstGeom prst="rect">
            <a:avLst/>
          </a:prstGeom>
          <a:gradFill rotWithShape="1">
            <a:gsLst>
              <a:gs pos="0">
                <a:srgbClr val="536C17"/>
              </a:gs>
              <a:gs pos="50000">
                <a:srgbClr val="7B9D26"/>
              </a:gs>
              <a:gs pos="100000">
                <a:srgbClr val="93BB2F"/>
              </a:gs>
            </a:gsLst>
            <a:lin ang="1620000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spcBef>
                <a:spcPct val="0"/>
              </a:spcBef>
              <a:buFontTx/>
              <a:buNone/>
            </a:pPr>
            <a:endParaRPr lang="en-US" altLang="en-US" sz="2400" dirty="0">
              <a:latin typeface="Arial" charset="0"/>
            </a:endParaRPr>
          </a:p>
        </p:txBody>
      </p:sp>
      <p:sp>
        <p:nvSpPr>
          <p:cNvPr id="8" name="Slide Number Placeholder 1"/>
          <p:cNvSpPr>
            <a:spLocks noGrp="1"/>
          </p:cNvSpPr>
          <p:nvPr>
            <p:ph type="sldNum" sz="quarter" idx="12"/>
          </p:nvPr>
        </p:nvSpPr>
        <p:spPr/>
        <p:txBody>
          <a:bodyPr/>
          <a:lstStyle/>
          <a:p>
            <a:pPr>
              <a:defRPr/>
            </a:pPr>
            <a:fld id="{87DDFB52-C1A8-40CF-8927-5E9304C4C162}" type="slidenum">
              <a:rPr lang="en-US" altLang="en-US"/>
              <a:pPr>
                <a:defRPr/>
              </a:pPr>
              <a:t>5</a:t>
            </a:fld>
            <a:endParaRPr lang="en-US" altLang="en-US" dirty="0"/>
          </a:p>
        </p:txBody>
      </p:sp>
      <p:sp>
        <p:nvSpPr>
          <p:cNvPr id="3076" name="Rectangle 5"/>
          <p:cNvSpPr>
            <a:spLocks noChangeArrowheads="1"/>
          </p:cNvSpPr>
          <p:nvPr/>
        </p:nvSpPr>
        <p:spPr bwMode="auto">
          <a:xfrm>
            <a:off x="0" y="0"/>
            <a:ext cx="9144000" cy="1058863"/>
          </a:xfrm>
          <a:prstGeom prst="rect">
            <a:avLst/>
          </a:prstGeom>
          <a:solidFill>
            <a:srgbClr val="060B4B"/>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spcBef>
                <a:spcPct val="0"/>
              </a:spcBef>
              <a:buFontTx/>
              <a:buNone/>
            </a:pPr>
            <a:endParaRPr lang="en-US" altLang="en-US" sz="2400" dirty="0">
              <a:latin typeface="Arial" charset="0"/>
            </a:endParaRPr>
          </a:p>
        </p:txBody>
      </p:sp>
      <p:sp>
        <p:nvSpPr>
          <p:cNvPr id="3077" name="Text Box 2"/>
          <p:cNvSpPr txBox="1">
            <a:spLocks noChangeArrowheads="1"/>
          </p:cNvSpPr>
          <p:nvPr/>
        </p:nvSpPr>
        <p:spPr bwMode="auto">
          <a:xfrm>
            <a:off x="398463" y="247650"/>
            <a:ext cx="8348662" cy="5635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ctr">
              <a:lnSpc>
                <a:spcPct val="85000"/>
              </a:lnSpc>
              <a:spcBef>
                <a:spcPct val="0"/>
              </a:spcBef>
              <a:buFontTx/>
              <a:buNone/>
            </a:pPr>
            <a:r>
              <a:rPr lang="en-US" altLang="en-US" sz="3600" dirty="0" smtClean="0">
                <a:solidFill>
                  <a:schemeClr val="bg1"/>
                </a:solidFill>
                <a:latin typeface="Arial" charset="0"/>
              </a:rPr>
              <a:t>V-BID</a:t>
            </a:r>
            <a:endParaRPr lang="en-US" altLang="en-US" sz="3600" dirty="0">
              <a:solidFill>
                <a:schemeClr val="bg1"/>
              </a:solidFill>
              <a:latin typeface="Arial" charset="0"/>
            </a:endParaRPr>
          </a:p>
        </p:txBody>
      </p:sp>
      <p:sp>
        <p:nvSpPr>
          <p:cNvPr id="3078" name="Text Box 11"/>
          <p:cNvSpPr txBox="1">
            <a:spLocks noChangeArrowheads="1"/>
          </p:cNvSpPr>
          <p:nvPr/>
        </p:nvSpPr>
        <p:spPr bwMode="auto">
          <a:xfrm>
            <a:off x="1296988" y="1506538"/>
            <a:ext cx="7043737" cy="397031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457200" indent="-457200">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spcBef>
                <a:spcPct val="0"/>
              </a:spcBef>
            </a:pPr>
            <a:r>
              <a:rPr lang="en-US" altLang="en-US" sz="3600" dirty="0" smtClean="0">
                <a:latin typeface="Times" charset="0"/>
              </a:rPr>
              <a:t>Reconvene V-BID workgroup</a:t>
            </a:r>
          </a:p>
          <a:p>
            <a:pPr>
              <a:spcBef>
                <a:spcPct val="0"/>
              </a:spcBef>
            </a:pPr>
            <a:endParaRPr lang="en-US" altLang="en-US" sz="3600" dirty="0" smtClean="0">
              <a:latin typeface="Times" charset="0"/>
            </a:endParaRPr>
          </a:p>
          <a:p>
            <a:pPr>
              <a:spcBef>
                <a:spcPct val="0"/>
              </a:spcBef>
            </a:pPr>
            <a:r>
              <a:rPr lang="en-US" altLang="en-US" sz="3600" dirty="0" smtClean="0">
                <a:latin typeface="Times" charset="0"/>
              </a:rPr>
              <a:t>Develop ranking for Health Plans</a:t>
            </a:r>
          </a:p>
          <a:p>
            <a:pPr>
              <a:spcBef>
                <a:spcPct val="0"/>
              </a:spcBef>
            </a:pPr>
            <a:endParaRPr lang="en-US" altLang="en-US" sz="3600" dirty="0" smtClean="0">
              <a:latin typeface="Times" charset="0"/>
            </a:endParaRPr>
          </a:p>
          <a:p>
            <a:pPr>
              <a:spcBef>
                <a:spcPct val="0"/>
              </a:spcBef>
            </a:pPr>
            <a:r>
              <a:rPr lang="en-US" altLang="en-US" sz="3600" dirty="0" smtClean="0">
                <a:latin typeface="Times" charset="0"/>
              </a:rPr>
              <a:t>Develop materials to educate brokers &amp; Human Resource specialists on V-BID tenets</a:t>
            </a:r>
            <a:endParaRPr lang="en-US" altLang="en-US" sz="3600" dirty="0">
              <a:latin typeface="Times" charset="0"/>
            </a:endParaRPr>
          </a:p>
        </p:txBody>
      </p:sp>
      <p:pic>
        <p:nvPicPr>
          <p:cNvPr id="2050" name="Picture 2" descr="C:\Users\RAllen\AppData\Local\Microsoft\Windows\Temporary Internet Files\Content.Outlook\5HBL6OAY\SIM_dual_logos (2).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33172" y="6019800"/>
            <a:ext cx="2892552" cy="56997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3878463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5"/>
          <p:cNvSpPr>
            <a:spLocks noChangeArrowheads="1"/>
          </p:cNvSpPr>
          <p:nvPr/>
        </p:nvSpPr>
        <p:spPr bwMode="auto">
          <a:xfrm>
            <a:off x="266700" y="1058863"/>
            <a:ext cx="360363" cy="5799137"/>
          </a:xfrm>
          <a:prstGeom prst="rect">
            <a:avLst/>
          </a:prstGeom>
          <a:gradFill rotWithShape="1">
            <a:gsLst>
              <a:gs pos="0">
                <a:srgbClr val="536C17"/>
              </a:gs>
              <a:gs pos="50000">
                <a:srgbClr val="7B9D26"/>
              </a:gs>
              <a:gs pos="100000">
                <a:srgbClr val="93BB2F"/>
              </a:gs>
            </a:gsLst>
            <a:lin ang="1620000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spcBef>
                <a:spcPct val="0"/>
              </a:spcBef>
              <a:buFontTx/>
              <a:buNone/>
            </a:pPr>
            <a:endParaRPr lang="en-US" altLang="en-US" sz="2400" dirty="0">
              <a:latin typeface="Arial" charset="0"/>
            </a:endParaRPr>
          </a:p>
        </p:txBody>
      </p:sp>
      <p:sp>
        <p:nvSpPr>
          <p:cNvPr id="8" name="Slide Number Placeholder 1"/>
          <p:cNvSpPr>
            <a:spLocks noGrp="1"/>
          </p:cNvSpPr>
          <p:nvPr>
            <p:ph type="sldNum" sz="quarter" idx="12"/>
          </p:nvPr>
        </p:nvSpPr>
        <p:spPr/>
        <p:txBody>
          <a:bodyPr/>
          <a:lstStyle/>
          <a:p>
            <a:pPr>
              <a:defRPr/>
            </a:pPr>
            <a:fld id="{87DDFB52-C1A8-40CF-8927-5E9304C4C162}" type="slidenum">
              <a:rPr lang="en-US" altLang="en-US"/>
              <a:pPr>
                <a:defRPr/>
              </a:pPr>
              <a:t>6</a:t>
            </a:fld>
            <a:endParaRPr lang="en-US" altLang="en-US" dirty="0"/>
          </a:p>
        </p:txBody>
      </p:sp>
      <p:sp>
        <p:nvSpPr>
          <p:cNvPr id="3076" name="Rectangle 5"/>
          <p:cNvSpPr>
            <a:spLocks noChangeArrowheads="1"/>
          </p:cNvSpPr>
          <p:nvPr/>
        </p:nvSpPr>
        <p:spPr bwMode="auto">
          <a:xfrm>
            <a:off x="0" y="0"/>
            <a:ext cx="9144000" cy="1058863"/>
          </a:xfrm>
          <a:prstGeom prst="rect">
            <a:avLst/>
          </a:prstGeom>
          <a:solidFill>
            <a:srgbClr val="060B4B"/>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spcBef>
                <a:spcPct val="0"/>
              </a:spcBef>
              <a:buFontTx/>
              <a:buNone/>
            </a:pPr>
            <a:endParaRPr lang="en-US" altLang="en-US" sz="2400" dirty="0">
              <a:latin typeface="Arial" charset="0"/>
            </a:endParaRPr>
          </a:p>
        </p:txBody>
      </p:sp>
      <p:sp>
        <p:nvSpPr>
          <p:cNvPr id="3077" name="Text Box 2"/>
          <p:cNvSpPr txBox="1">
            <a:spLocks noChangeArrowheads="1"/>
          </p:cNvSpPr>
          <p:nvPr/>
        </p:nvSpPr>
        <p:spPr bwMode="auto">
          <a:xfrm>
            <a:off x="398463" y="247650"/>
            <a:ext cx="8348662" cy="5635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ctr">
              <a:lnSpc>
                <a:spcPct val="85000"/>
              </a:lnSpc>
              <a:spcBef>
                <a:spcPct val="0"/>
              </a:spcBef>
              <a:buFontTx/>
              <a:buNone/>
            </a:pPr>
            <a:r>
              <a:rPr lang="en-US" altLang="en-US" sz="3600" dirty="0" smtClean="0">
                <a:solidFill>
                  <a:schemeClr val="bg1"/>
                </a:solidFill>
                <a:latin typeface="Arial" charset="0"/>
              </a:rPr>
              <a:t>V-BID Workgroup</a:t>
            </a:r>
            <a:endParaRPr lang="en-US" altLang="en-US" sz="3600" dirty="0">
              <a:solidFill>
                <a:schemeClr val="bg1"/>
              </a:solidFill>
              <a:latin typeface="Arial" charset="0"/>
            </a:endParaRPr>
          </a:p>
        </p:txBody>
      </p:sp>
      <p:sp>
        <p:nvSpPr>
          <p:cNvPr id="3078" name="Text Box 11"/>
          <p:cNvSpPr txBox="1">
            <a:spLocks noChangeArrowheads="1"/>
          </p:cNvSpPr>
          <p:nvPr/>
        </p:nvSpPr>
        <p:spPr bwMode="auto">
          <a:xfrm>
            <a:off x="1296988" y="1295400"/>
            <a:ext cx="7043737" cy="452431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457200" indent="-457200">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spcBef>
                <a:spcPct val="0"/>
              </a:spcBef>
            </a:pPr>
            <a:r>
              <a:rPr lang="en-US" sz="3600" dirty="0" smtClean="0">
                <a:latin typeface="Times" panose="02020603050405020304" pitchFamily="18" charset="0"/>
                <a:cs typeface="Times" panose="02020603050405020304" pitchFamily="18" charset="0"/>
              </a:rPr>
              <a:t>Health Plans, Providers, Purchasers</a:t>
            </a:r>
          </a:p>
          <a:p>
            <a:pPr>
              <a:spcBef>
                <a:spcPct val="0"/>
              </a:spcBef>
            </a:pPr>
            <a:endParaRPr lang="en-US" sz="3600" dirty="0" smtClean="0">
              <a:latin typeface="Times" panose="02020603050405020304" pitchFamily="18" charset="0"/>
              <a:cs typeface="Times" panose="02020603050405020304" pitchFamily="18" charset="0"/>
            </a:endParaRPr>
          </a:p>
          <a:p>
            <a:pPr>
              <a:spcBef>
                <a:spcPct val="0"/>
              </a:spcBef>
            </a:pPr>
            <a:r>
              <a:rPr lang="en-US" altLang="en-US" sz="3600" dirty="0" smtClean="0">
                <a:latin typeface="Times" panose="02020603050405020304" pitchFamily="18" charset="0"/>
                <a:cs typeface="Times" panose="02020603050405020304" pitchFamily="18" charset="0"/>
              </a:rPr>
              <a:t>Identify/develop key components of value based design</a:t>
            </a:r>
          </a:p>
          <a:p>
            <a:pPr>
              <a:spcBef>
                <a:spcPct val="0"/>
              </a:spcBef>
            </a:pPr>
            <a:endParaRPr lang="en-US" altLang="en-US" sz="3600" dirty="0" smtClean="0">
              <a:latin typeface="Times" panose="02020603050405020304" pitchFamily="18" charset="0"/>
              <a:cs typeface="Times" panose="02020603050405020304" pitchFamily="18" charset="0"/>
            </a:endParaRPr>
          </a:p>
          <a:p>
            <a:pPr>
              <a:spcBef>
                <a:spcPct val="0"/>
              </a:spcBef>
            </a:pPr>
            <a:r>
              <a:rPr lang="en-US" altLang="en-US" sz="3600" dirty="0" smtClean="0">
                <a:latin typeface="Times" panose="02020603050405020304" pitchFamily="18" charset="0"/>
                <a:cs typeface="Times" panose="02020603050405020304" pitchFamily="18" charset="0"/>
              </a:rPr>
              <a:t>Identify/develop administrative efficiencies</a:t>
            </a:r>
            <a:endParaRPr lang="en-US" altLang="en-US" sz="3600" dirty="0">
              <a:latin typeface="Times" panose="02020603050405020304" pitchFamily="18" charset="0"/>
              <a:cs typeface="Times" panose="02020603050405020304" pitchFamily="18" charset="0"/>
            </a:endParaRPr>
          </a:p>
        </p:txBody>
      </p:sp>
      <p:pic>
        <p:nvPicPr>
          <p:cNvPr id="2" name="Picture 2" descr="C:\Users\RAllen\AppData\Local\Microsoft\Windows\Temporary Internet Files\Content.Outlook\5HBL6OAY\SIM_dual_logos (2).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33172" y="6019800"/>
            <a:ext cx="2892552" cy="56997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1003526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5"/>
          <p:cNvSpPr>
            <a:spLocks noChangeArrowheads="1"/>
          </p:cNvSpPr>
          <p:nvPr/>
        </p:nvSpPr>
        <p:spPr bwMode="auto">
          <a:xfrm>
            <a:off x="266700" y="1058863"/>
            <a:ext cx="360363" cy="5799137"/>
          </a:xfrm>
          <a:prstGeom prst="rect">
            <a:avLst/>
          </a:prstGeom>
          <a:gradFill rotWithShape="1">
            <a:gsLst>
              <a:gs pos="0">
                <a:srgbClr val="536C17"/>
              </a:gs>
              <a:gs pos="50000">
                <a:srgbClr val="7B9D26"/>
              </a:gs>
              <a:gs pos="100000">
                <a:srgbClr val="93BB2F"/>
              </a:gs>
            </a:gsLst>
            <a:lin ang="1620000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spcBef>
                <a:spcPct val="0"/>
              </a:spcBef>
              <a:buFontTx/>
              <a:buNone/>
            </a:pPr>
            <a:endParaRPr lang="en-US" altLang="en-US" sz="2400" dirty="0">
              <a:latin typeface="Arial" charset="0"/>
            </a:endParaRPr>
          </a:p>
        </p:txBody>
      </p:sp>
      <p:sp>
        <p:nvSpPr>
          <p:cNvPr id="8" name="Slide Number Placeholder 1"/>
          <p:cNvSpPr>
            <a:spLocks noGrp="1"/>
          </p:cNvSpPr>
          <p:nvPr>
            <p:ph type="sldNum" sz="quarter" idx="12"/>
          </p:nvPr>
        </p:nvSpPr>
        <p:spPr/>
        <p:txBody>
          <a:bodyPr/>
          <a:lstStyle/>
          <a:p>
            <a:pPr>
              <a:defRPr/>
            </a:pPr>
            <a:fld id="{87DDFB52-C1A8-40CF-8927-5E9304C4C162}" type="slidenum">
              <a:rPr lang="en-US" altLang="en-US"/>
              <a:pPr>
                <a:defRPr/>
              </a:pPr>
              <a:t>7</a:t>
            </a:fld>
            <a:endParaRPr lang="en-US" altLang="en-US" dirty="0"/>
          </a:p>
        </p:txBody>
      </p:sp>
      <p:sp>
        <p:nvSpPr>
          <p:cNvPr id="3076" name="Rectangle 5"/>
          <p:cNvSpPr>
            <a:spLocks noChangeArrowheads="1"/>
          </p:cNvSpPr>
          <p:nvPr/>
        </p:nvSpPr>
        <p:spPr bwMode="auto">
          <a:xfrm>
            <a:off x="0" y="0"/>
            <a:ext cx="9144000" cy="1058863"/>
          </a:xfrm>
          <a:prstGeom prst="rect">
            <a:avLst/>
          </a:prstGeom>
          <a:solidFill>
            <a:srgbClr val="060B4B"/>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spcBef>
                <a:spcPct val="0"/>
              </a:spcBef>
              <a:buFontTx/>
              <a:buNone/>
            </a:pPr>
            <a:endParaRPr lang="en-US" altLang="en-US" sz="2400" dirty="0">
              <a:latin typeface="Arial" charset="0"/>
            </a:endParaRPr>
          </a:p>
        </p:txBody>
      </p:sp>
      <p:sp>
        <p:nvSpPr>
          <p:cNvPr id="3077" name="Text Box 2"/>
          <p:cNvSpPr txBox="1">
            <a:spLocks noChangeArrowheads="1"/>
          </p:cNvSpPr>
          <p:nvPr/>
        </p:nvSpPr>
        <p:spPr bwMode="auto">
          <a:xfrm>
            <a:off x="398463" y="247650"/>
            <a:ext cx="8348662" cy="5635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ctr">
              <a:lnSpc>
                <a:spcPct val="85000"/>
              </a:lnSpc>
              <a:spcBef>
                <a:spcPct val="0"/>
              </a:spcBef>
              <a:buFontTx/>
              <a:buNone/>
            </a:pPr>
            <a:r>
              <a:rPr lang="en-US" altLang="en-US" sz="3600" dirty="0" smtClean="0">
                <a:solidFill>
                  <a:schemeClr val="bg1"/>
                </a:solidFill>
                <a:latin typeface="Arial" charset="0"/>
              </a:rPr>
              <a:t>V-BID  Health Plan Ranking</a:t>
            </a:r>
            <a:endParaRPr lang="en-US" altLang="en-US" sz="3600" dirty="0">
              <a:solidFill>
                <a:schemeClr val="bg1"/>
              </a:solidFill>
              <a:latin typeface="Arial" charset="0"/>
            </a:endParaRPr>
          </a:p>
        </p:txBody>
      </p:sp>
      <p:sp>
        <p:nvSpPr>
          <p:cNvPr id="3078" name="Text Box 11"/>
          <p:cNvSpPr txBox="1">
            <a:spLocks noChangeArrowheads="1"/>
          </p:cNvSpPr>
          <p:nvPr/>
        </p:nvSpPr>
        <p:spPr bwMode="auto">
          <a:xfrm>
            <a:off x="1296987" y="1828800"/>
            <a:ext cx="7043737" cy="34163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457200" indent="-457200">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spcBef>
                <a:spcPct val="0"/>
              </a:spcBef>
            </a:pPr>
            <a:r>
              <a:rPr lang="en-US" altLang="en-US" sz="3600" dirty="0" smtClean="0">
                <a:latin typeface="Times" panose="02020603050405020304" pitchFamily="18" charset="0"/>
                <a:cs typeface="Times" panose="02020603050405020304" pitchFamily="18" charset="0"/>
              </a:rPr>
              <a:t>Develop measures toward V-BID progress</a:t>
            </a:r>
          </a:p>
          <a:p>
            <a:pPr>
              <a:spcBef>
                <a:spcPct val="0"/>
              </a:spcBef>
            </a:pPr>
            <a:endParaRPr lang="en-US" altLang="en-US" sz="3600" dirty="0" smtClean="0">
              <a:latin typeface="Times" panose="02020603050405020304" pitchFamily="18" charset="0"/>
              <a:cs typeface="Times" panose="02020603050405020304" pitchFamily="18" charset="0"/>
            </a:endParaRPr>
          </a:p>
          <a:p>
            <a:pPr>
              <a:spcBef>
                <a:spcPct val="0"/>
              </a:spcBef>
            </a:pPr>
            <a:r>
              <a:rPr lang="en-US" altLang="en-US" sz="3600" dirty="0" smtClean="0">
                <a:latin typeface="Times" panose="02020603050405020304" pitchFamily="18" charset="0"/>
                <a:cs typeface="Times" panose="02020603050405020304" pitchFamily="18" charset="0"/>
              </a:rPr>
              <a:t>Develop ranking system</a:t>
            </a:r>
          </a:p>
          <a:p>
            <a:pPr>
              <a:spcBef>
                <a:spcPct val="0"/>
              </a:spcBef>
            </a:pPr>
            <a:endParaRPr lang="en-US" altLang="en-US" sz="3600" dirty="0" smtClean="0">
              <a:latin typeface="Times" panose="02020603050405020304" pitchFamily="18" charset="0"/>
              <a:cs typeface="Times" panose="02020603050405020304" pitchFamily="18" charset="0"/>
            </a:endParaRPr>
          </a:p>
          <a:p>
            <a:pPr>
              <a:spcBef>
                <a:spcPct val="0"/>
              </a:spcBef>
            </a:pPr>
            <a:r>
              <a:rPr lang="en-US" altLang="en-US" sz="3600" dirty="0" smtClean="0">
                <a:latin typeface="Times" panose="02020603050405020304" pitchFamily="18" charset="0"/>
                <a:cs typeface="Times" panose="02020603050405020304" pitchFamily="18" charset="0"/>
              </a:rPr>
              <a:t>Publish ranking</a:t>
            </a:r>
            <a:endParaRPr lang="en-US" altLang="en-US" sz="3600" dirty="0">
              <a:latin typeface="Times" panose="02020603050405020304" pitchFamily="18" charset="0"/>
              <a:cs typeface="Times" panose="02020603050405020304" pitchFamily="18" charset="0"/>
            </a:endParaRPr>
          </a:p>
        </p:txBody>
      </p:sp>
      <p:pic>
        <p:nvPicPr>
          <p:cNvPr id="4098" name="Picture 2" descr="C:\Users\RAllen\AppData\Local\Microsoft\Windows\Temporary Internet Files\Content.Outlook\5HBL6OAY\SIM_dual_logos (2).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33172" y="6019800"/>
            <a:ext cx="2892552" cy="56997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802781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5"/>
          <p:cNvSpPr>
            <a:spLocks noChangeArrowheads="1"/>
          </p:cNvSpPr>
          <p:nvPr/>
        </p:nvSpPr>
        <p:spPr bwMode="auto">
          <a:xfrm>
            <a:off x="266700" y="1058863"/>
            <a:ext cx="360363" cy="5799137"/>
          </a:xfrm>
          <a:prstGeom prst="rect">
            <a:avLst/>
          </a:prstGeom>
          <a:gradFill rotWithShape="1">
            <a:gsLst>
              <a:gs pos="0">
                <a:srgbClr val="536C17"/>
              </a:gs>
              <a:gs pos="50000">
                <a:srgbClr val="7B9D26"/>
              </a:gs>
              <a:gs pos="100000">
                <a:srgbClr val="93BB2F"/>
              </a:gs>
            </a:gsLst>
            <a:lin ang="1620000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spcBef>
                <a:spcPct val="0"/>
              </a:spcBef>
              <a:buFontTx/>
              <a:buNone/>
            </a:pPr>
            <a:endParaRPr lang="en-US" altLang="en-US" sz="2400" dirty="0">
              <a:latin typeface="Arial" charset="0"/>
            </a:endParaRPr>
          </a:p>
        </p:txBody>
      </p:sp>
      <p:sp>
        <p:nvSpPr>
          <p:cNvPr id="8" name="Slide Number Placeholder 1"/>
          <p:cNvSpPr>
            <a:spLocks noGrp="1"/>
          </p:cNvSpPr>
          <p:nvPr>
            <p:ph type="sldNum" sz="quarter" idx="12"/>
          </p:nvPr>
        </p:nvSpPr>
        <p:spPr/>
        <p:txBody>
          <a:bodyPr/>
          <a:lstStyle/>
          <a:p>
            <a:pPr>
              <a:defRPr/>
            </a:pPr>
            <a:fld id="{87DDFB52-C1A8-40CF-8927-5E9304C4C162}" type="slidenum">
              <a:rPr lang="en-US" altLang="en-US"/>
              <a:pPr>
                <a:defRPr/>
              </a:pPr>
              <a:t>8</a:t>
            </a:fld>
            <a:endParaRPr lang="en-US" altLang="en-US" dirty="0"/>
          </a:p>
        </p:txBody>
      </p:sp>
      <p:sp>
        <p:nvSpPr>
          <p:cNvPr id="3076" name="Rectangle 5"/>
          <p:cNvSpPr>
            <a:spLocks noChangeArrowheads="1"/>
          </p:cNvSpPr>
          <p:nvPr/>
        </p:nvSpPr>
        <p:spPr bwMode="auto">
          <a:xfrm>
            <a:off x="0" y="0"/>
            <a:ext cx="9144000" cy="1058863"/>
          </a:xfrm>
          <a:prstGeom prst="rect">
            <a:avLst/>
          </a:prstGeom>
          <a:solidFill>
            <a:srgbClr val="060B4B"/>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spcBef>
                <a:spcPct val="0"/>
              </a:spcBef>
              <a:buFontTx/>
              <a:buNone/>
            </a:pPr>
            <a:endParaRPr lang="en-US" altLang="en-US" sz="2400" dirty="0">
              <a:latin typeface="Arial" charset="0"/>
            </a:endParaRPr>
          </a:p>
        </p:txBody>
      </p:sp>
      <p:sp>
        <p:nvSpPr>
          <p:cNvPr id="3077" name="Text Box 2"/>
          <p:cNvSpPr txBox="1">
            <a:spLocks noChangeArrowheads="1"/>
          </p:cNvSpPr>
          <p:nvPr/>
        </p:nvSpPr>
        <p:spPr bwMode="auto">
          <a:xfrm>
            <a:off x="398463" y="247650"/>
            <a:ext cx="8348662" cy="5635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ctr">
              <a:lnSpc>
                <a:spcPct val="85000"/>
              </a:lnSpc>
              <a:spcBef>
                <a:spcPct val="0"/>
              </a:spcBef>
              <a:buFontTx/>
              <a:buNone/>
            </a:pPr>
            <a:r>
              <a:rPr lang="en-US" altLang="en-US" sz="3600" dirty="0" smtClean="0">
                <a:solidFill>
                  <a:schemeClr val="bg1"/>
                </a:solidFill>
                <a:latin typeface="Arial" charset="0"/>
              </a:rPr>
              <a:t>V-BID  Education</a:t>
            </a:r>
            <a:endParaRPr lang="en-US" altLang="en-US" sz="3600" dirty="0">
              <a:solidFill>
                <a:schemeClr val="bg1"/>
              </a:solidFill>
              <a:latin typeface="Arial" charset="0"/>
            </a:endParaRPr>
          </a:p>
        </p:txBody>
      </p:sp>
      <p:sp>
        <p:nvSpPr>
          <p:cNvPr id="2" name="TextBox 1"/>
          <p:cNvSpPr txBox="1"/>
          <p:nvPr/>
        </p:nvSpPr>
        <p:spPr>
          <a:xfrm>
            <a:off x="1066800" y="1454125"/>
            <a:ext cx="7333456" cy="3139321"/>
          </a:xfrm>
          <a:prstGeom prst="rect">
            <a:avLst/>
          </a:prstGeom>
          <a:noFill/>
        </p:spPr>
        <p:txBody>
          <a:bodyPr wrap="square" rtlCol="0">
            <a:spAutoFit/>
          </a:bodyPr>
          <a:lstStyle/>
          <a:p>
            <a:pPr marL="285750" indent="-285750">
              <a:buFont typeface="Arial" panose="020B0604020202020204" pitchFamily="34" charset="0"/>
              <a:buChar char="•"/>
            </a:pPr>
            <a:r>
              <a:rPr lang="en-US" sz="3600" dirty="0" smtClean="0">
                <a:latin typeface="Times" panose="02020603050405020304" pitchFamily="18" charset="0"/>
                <a:cs typeface="Times" panose="02020603050405020304" pitchFamily="18" charset="0"/>
              </a:rPr>
              <a:t>Consumer Engagement</a:t>
            </a:r>
          </a:p>
          <a:p>
            <a:pPr marL="285750" indent="-285750">
              <a:buFont typeface="Arial" panose="020B0604020202020204" pitchFamily="34" charset="0"/>
              <a:buChar char="•"/>
            </a:pPr>
            <a:endParaRPr lang="en-US" sz="3600" dirty="0" smtClean="0">
              <a:latin typeface="Times" panose="02020603050405020304" pitchFamily="18" charset="0"/>
              <a:cs typeface="Times" panose="02020603050405020304" pitchFamily="18" charset="0"/>
            </a:endParaRPr>
          </a:p>
          <a:p>
            <a:pPr marL="285750" indent="-285750">
              <a:buFont typeface="Arial" panose="020B0604020202020204" pitchFamily="34" charset="0"/>
              <a:buChar char="•"/>
            </a:pPr>
            <a:r>
              <a:rPr lang="en-US" sz="3600" dirty="0" smtClean="0">
                <a:latin typeface="Times" panose="02020603050405020304" pitchFamily="18" charset="0"/>
                <a:cs typeface="Times" panose="02020603050405020304" pitchFamily="18" charset="0"/>
              </a:rPr>
              <a:t>Purchaser Education</a:t>
            </a:r>
          </a:p>
          <a:p>
            <a:pPr marL="285750" indent="-285750">
              <a:buFont typeface="Arial" panose="020B0604020202020204" pitchFamily="34" charset="0"/>
              <a:buChar char="•"/>
            </a:pPr>
            <a:endParaRPr lang="en-US" sz="3600" dirty="0" smtClean="0">
              <a:latin typeface="Times" panose="02020603050405020304" pitchFamily="18" charset="0"/>
              <a:cs typeface="Times" panose="02020603050405020304" pitchFamily="18" charset="0"/>
            </a:endParaRPr>
          </a:p>
          <a:p>
            <a:pPr marL="285750" indent="-285750">
              <a:buFont typeface="Arial" panose="020B0604020202020204" pitchFamily="34" charset="0"/>
              <a:buChar char="•"/>
            </a:pPr>
            <a:r>
              <a:rPr lang="en-US" sz="3600" dirty="0" smtClean="0">
                <a:latin typeface="Times" panose="02020603050405020304" pitchFamily="18" charset="0"/>
                <a:cs typeface="Times" panose="02020603050405020304" pitchFamily="18" charset="0"/>
              </a:rPr>
              <a:t>CEO Champions</a:t>
            </a:r>
          </a:p>
          <a:p>
            <a:endParaRPr lang="en-US" dirty="0"/>
          </a:p>
        </p:txBody>
      </p:sp>
      <p:pic>
        <p:nvPicPr>
          <p:cNvPr id="5122" name="Picture 2" descr="C:\Users\RAllen\AppData\Local\Microsoft\Windows\Temporary Internet Files\Content.Outlook\5HBL6OAY\SIM_dual_logos (2).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33172" y="6019800"/>
            <a:ext cx="2892552" cy="56997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2718075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5"/>
          <p:cNvSpPr>
            <a:spLocks noChangeArrowheads="1"/>
          </p:cNvSpPr>
          <p:nvPr/>
        </p:nvSpPr>
        <p:spPr bwMode="auto">
          <a:xfrm>
            <a:off x="266700" y="1058863"/>
            <a:ext cx="360363" cy="5799137"/>
          </a:xfrm>
          <a:prstGeom prst="rect">
            <a:avLst/>
          </a:prstGeom>
          <a:gradFill rotWithShape="1">
            <a:gsLst>
              <a:gs pos="0">
                <a:srgbClr val="536C17"/>
              </a:gs>
              <a:gs pos="50000">
                <a:srgbClr val="7B9D26"/>
              </a:gs>
              <a:gs pos="100000">
                <a:srgbClr val="93BB2F"/>
              </a:gs>
            </a:gsLst>
            <a:lin ang="1620000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spcBef>
                <a:spcPct val="0"/>
              </a:spcBef>
              <a:buFontTx/>
              <a:buNone/>
            </a:pPr>
            <a:endParaRPr lang="en-US" altLang="en-US" sz="2400" dirty="0">
              <a:latin typeface="Arial" charset="0"/>
            </a:endParaRPr>
          </a:p>
        </p:txBody>
      </p:sp>
      <p:sp>
        <p:nvSpPr>
          <p:cNvPr id="8" name="Slide Number Placeholder 1"/>
          <p:cNvSpPr>
            <a:spLocks noGrp="1"/>
          </p:cNvSpPr>
          <p:nvPr>
            <p:ph type="sldNum" sz="quarter" idx="12"/>
          </p:nvPr>
        </p:nvSpPr>
        <p:spPr/>
        <p:txBody>
          <a:bodyPr/>
          <a:lstStyle/>
          <a:p>
            <a:pPr>
              <a:defRPr/>
            </a:pPr>
            <a:fld id="{87DDFB52-C1A8-40CF-8927-5E9304C4C162}" type="slidenum">
              <a:rPr lang="en-US" altLang="en-US"/>
              <a:pPr>
                <a:defRPr/>
              </a:pPr>
              <a:t>9</a:t>
            </a:fld>
            <a:endParaRPr lang="en-US" altLang="en-US" dirty="0"/>
          </a:p>
        </p:txBody>
      </p:sp>
      <p:sp>
        <p:nvSpPr>
          <p:cNvPr id="3076" name="Rectangle 5"/>
          <p:cNvSpPr>
            <a:spLocks noChangeArrowheads="1"/>
          </p:cNvSpPr>
          <p:nvPr/>
        </p:nvSpPr>
        <p:spPr bwMode="auto">
          <a:xfrm>
            <a:off x="0" y="0"/>
            <a:ext cx="9144000" cy="1058863"/>
          </a:xfrm>
          <a:prstGeom prst="rect">
            <a:avLst/>
          </a:prstGeom>
          <a:solidFill>
            <a:srgbClr val="060B4B"/>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spcBef>
                <a:spcPct val="0"/>
              </a:spcBef>
              <a:buFontTx/>
              <a:buNone/>
            </a:pPr>
            <a:endParaRPr lang="en-US" altLang="en-US" sz="2400" dirty="0">
              <a:latin typeface="Arial" charset="0"/>
            </a:endParaRPr>
          </a:p>
        </p:txBody>
      </p:sp>
      <p:sp>
        <p:nvSpPr>
          <p:cNvPr id="3077" name="Text Box 2"/>
          <p:cNvSpPr txBox="1">
            <a:spLocks noChangeArrowheads="1"/>
          </p:cNvSpPr>
          <p:nvPr/>
        </p:nvSpPr>
        <p:spPr bwMode="auto">
          <a:xfrm>
            <a:off x="398463" y="247650"/>
            <a:ext cx="8348662" cy="5635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ctr">
              <a:lnSpc>
                <a:spcPct val="85000"/>
              </a:lnSpc>
              <a:spcBef>
                <a:spcPct val="0"/>
              </a:spcBef>
              <a:buFontTx/>
              <a:buNone/>
            </a:pPr>
            <a:r>
              <a:rPr lang="en-US" altLang="en-US" sz="3600" dirty="0" smtClean="0">
                <a:solidFill>
                  <a:schemeClr val="bg1"/>
                </a:solidFill>
                <a:latin typeface="Arial" charset="0"/>
              </a:rPr>
              <a:t>V-BID</a:t>
            </a:r>
            <a:endParaRPr lang="en-US" altLang="en-US" sz="3600" dirty="0">
              <a:solidFill>
                <a:schemeClr val="bg1"/>
              </a:solidFill>
              <a:latin typeface="Arial" charset="0"/>
            </a:endParaRPr>
          </a:p>
        </p:txBody>
      </p:sp>
      <p:sp>
        <p:nvSpPr>
          <p:cNvPr id="2" name="TextBox 1"/>
          <p:cNvSpPr txBox="1"/>
          <p:nvPr/>
        </p:nvSpPr>
        <p:spPr>
          <a:xfrm>
            <a:off x="1066800" y="1454125"/>
            <a:ext cx="7333456" cy="1384995"/>
          </a:xfrm>
          <a:prstGeom prst="rect">
            <a:avLst/>
          </a:prstGeom>
          <a:noFill/>
        </p:spPr>
        <p:txBody>
          <a:bodyPr wrap="square" rtlCol="0">
            <a:spAutoFit/>
          </a:bodyPr>
          <a:lstStyle/>
          <a:p>
            <a:pPr algn="ctr"/>
            <a:r>
              <a:rPr lang="en-US" sz="4800" dirty="0" smtClean="0">
                <a:latin typeface="Times" panose="02020603050405020304" pitchFamily="18" charset="0"/>
                <a:cs typeface="Times" panose="02020603050405020304" pitchFamily="18" charset="0"/>
              </a:rPr>
              <a:t>We’d like your advice!</a:t>
            </a:r>
          </a:p>
          <a:p>
            <a:endParaRPr lang="en-US" dirty="0" smtClean="0"/>
          </a:p>
          <a:p>
            <a:endParaRPr lang="en-US" dirty="0"/>
          </a:p>
        </p:txBody>
      </p:sp>
      <p:pic>
        <p:nvPicPr>
          <p:cNvPr id="5122" name="Picture 2" descr="C:\Users\RAllen\AppData\Local\Microsoft\Windows\Temporary Internet Files\Content.Outlook\5HBL6OAY\SIM_dual_logos (2).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33172" y="6019800"/>
            <a:ext cx="2892552" cy="56997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2718075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427</TotalTime>
  <Words>691</Words>
  <Application>Microsoft Office PowerPoint</Application>
  <PresentationFormat>On-screen Show (4:3)</PresentationFormat>
  <Paragraphs>73</Paragraphs>
  <Slides>9</Slides>
  <Notes>8</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Microsoft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Robin Allen</dc:creator>
  <cp:lastModifiedBy>Frank Johnson</cp:lastModifiedBy>
  <cp:revision>29</cp:revision>
  <dcterms:created xsi:type="dcterms:W3CDTF">2014-03-13T18:24:49Z</dcterms:created>
  <dcterms:modified xsi:type="dcterms:W3CDTF">2014-03-19T14:33:02Z</dcterms:modified>
</cp:coreProperties>
</file>